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7772400" cx="10058400"/>
  <p:notesSz cx="6858000" cy="9144000"/>
  <p:embeddedFontLst>
    <p:embeddedFont>
      <p:font typeface="Halant Medium"/>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8B374F-805F-40E6-86E0-DB39B4D3F0E0}">
  <a:tblStyle styleId="{6E8B374F-805F-40E6-86E0-DB39B4D3F0E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4.xml"/><Relationship Id="rId22" Type="http://schemas.openxmlformats.org/officeDocument/2006/relationships/font" Target="fonts/PlusJakartaSansMedium-italic.fntdata"/><Relationship Id="rId10" Type="http://schemas.openxmlformats.org/officeDocument/2006/relationships/slide" Target="slides/slide3.xml"/><Relationship Id="rId21" Type="http://schemas.openxmlformats.org/officeDocument/2006/relationships/font" Target="fonts/PlusJakartaSansMedium-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Medium-bold.fntdata"/><Relationship Id="rId14" Type="http://schemas.openxmlformats.org/officeDocument/2006/relationships/font" Target="fonts/HalantMedium-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65" y="685800"/>
            <a:ext cx="4437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28463e63c_0_86: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28463e63c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728fe953c9_0_3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728fe953c9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728fe953c9_0_56: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728fe953c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75a22aa583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75a22aa583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75a22aa583_0_5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75a22aa583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75a22aa583_0_72: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75a22aa583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medicalnewstoday.com/articles/the-impact-of-historical-trauma-on-american-indian-health-equity#The-historical-context-almost-a-complete-genocid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jamanetwork.com/journals/jama/fullarticle/10.1001/jama.2025.8126" TargetMode="External"/><Relationship Id="rId6" Type="http://schemas.openxmlformats.org/officeDocument/2006/relationships/hyperlink" Target="https://www.medicalnewstoday.com/articles/the-impact-of-historical-trauma-on-american-indian-health-equit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pmc.ncbi.nlm.nih.gov/articles/PMC11152578/" TargetMode="External"/><Relationship Id="rId6" Type="http://schemas.openxmlformats.org/officeDocument/2006/relationships/hyperlink" Target="https://pmc.ncbi.nlm.nih.gov/articles/PMC11152578/" TargetMode="External"/><Relationship Id="rId7" Type="http://schemas.openxmlformats.org/officeDocument/2006/relationships/hyperlink" Target="https://www.census.gov/newsroom/press-releases/2024/income-poverty-health-insurance-coverage.html" TargetMode="External"/><Relationship Id="rId8" Type="http://schemas.openxmlformats.org/officeDocument/2006/relationships/hyperlink" Target="http://www.aljazeera.com/features/2016/11/2/life-on-the-pine-ridge-native-american-reserv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prisonpolicy.org/blog/2023/08/29/native_incarceration/" TargetMode="External"/><Relationship Id="rId6" Type="http://schemas.openxmlformats.org/officeDocument/2006/relationships/hyperlink" Target="http://prisonpolicy.org/blog/2021/10/08/indigenouspeoplesday/"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10" Type="http://schemas.openxmlformats.org/officeDocument/2006/relationships/hyperlink" Target="https://pnpi.org/factsheets/native-american-students/" TargetMode="External"/><Relationship Id="rId9" Type="http://schemas.openxmlformats.org/officeDocument/2006/relationships/hyperlink" Target="https://pnpi.org/factsheets/native-american-students/" TargetMode="External"/><Relationship Id="rId5" Type="http://schemas.openxmlformats.org/officeDocument/2006/relationships/hyperlink" Target="https://www.niea.org/native-student-data" TargetMode="External"/><Relationship Id="rId6" Type="http://schemas.openxmlformats.org/officeDocument/2006/relationships/hyperlink" Target="https://www.niea.org/native-student-data" TargetMode="External"/><Relationship Id="rId7" Type="http://schemas.openxmlformats.org/officeDocument/2006/relationships/hyperlink" Target="https://nativepartnership.org/graduation-rates-american-indian-education/" TargetMode="External"/><Relationship Id="rId8" Type="http://schemas.openxmlformats.org/officeDocument/2006/relationships/hyperlink" Target="https://nativepartnership.org/graduation-rates-american-indian-educatio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www.cdc.gov/healthequity/racism-disparities/index.html" TargetMode="External"/><Relationship Id="rId6" Type="http://schemas.openxmlformats.org/officeDocument/2006/relationships/hyperlink" Target="https://pmc.ncbi.nlm.nih.gov/articles/PMC3680266/" TargetMode="External"/><Relationship Id="rId7" Type="http://schemas.openxmlformats.org/officeDocument/2006/relationships/hyperlink" Target="https://pmc.ncbi.nlm.nih.gov/articles/PMC3680266/" TargetMode="External"/><Relationship Id="rId8"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10058400" cy="71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1</a:t>
            </a:r>
            <a:endParaRPr sz="1700">
              <a:solidFill>
                <a:schemeClr val="dk1"/>
              </a:solidFill>
              <a:latin typeface="Halant Medium"/>
              <a:ea typeface="Halant Medium"/>
              <a:cs typeface="Halant Medium"/>
              <a:sym typeface="Halant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Key Health Disparities </a:t>
            </a:r>
            <a:endParaRPr sz="21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7172457" y="7319233"/>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504876" y="7223568"/>
            <a:ext cx="333180" cy="333180"/>
          </a:xfrm>
          <a:prstGeom prst="rect">
            <a:avLst/>
          </a:prstGeom>
          <a:noFill/>
          <a:ln>
            <a:noFill/>
          </a:ln>
        </p:spPr>
      </p:pic>
      <p:sp>
        <p:nvSpPr>
          <p:cNvPr id="102" name="Google Shape;102;p25"/>
          <p:cNvSpPr txBox="1"/>
          <p:nvPr/>
        </p:nvSpPr>
        <p:spPr>
          <a:xfrm>
            <a:off x="3849838" y="7319233"/>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79881" y="85210"/>
            <a:ext cx="816414" cy="338543"/>
          </a:xfrm>
          <a:prstGeom prst="rect">
            <a:avLst/>
          </a:prstGeom>
          <a:noFill/>
          <a:ln>
            <a:noFill/>
          </a:ln>
        </p:spPr>
      </p:pic>
      <p:cxnSp>
        <p:nvCxnSpPr>
          <p:cNvPr id="104" name="Google Shape;104;p25"/>
          <p:cNvCxnSpPr>
            <a:stCxn id="105" idx="0"/>
            <a:endCxn id="106" idx="2"/>
          </p:cNvCxnSpPr>
          <p:nvPr/>
        </p:nvCxnSpPr>
        <p:spPr>
          <a:xfrm rot="10800000">
            <a:off x="7373268" y="6186255"/>
            <a:ext cx="0" cy="95400"/>
          </a:xfrm>
          <a:prstGeom prst="straightConnector1">
            <a:avLst/>
          </a:prstGeom>
          <a:noFill/>
          <a:ln cap="flat" cmpd="sng" w="9525">
            <a:solidFill>
              <a:schemeClr val="dk2"/>
            </a:solidFill>
            <a:prstDash val="solid"/>
            <a:round/>
            <a:headEnd len="med" w="med" type="none"/>
            <a:tailEnd len="med" w="med" type="triangle"/>
          </a:ln>
        </p:spPr>
      </p:cxnSp>
      <p:graphicFrame>
        <p:nvGraphicFramePr>
          <p:cNvPr id="107" name="Google Shape;107;p25"/>
          <p:cNvGraphicFramePr/>
          <p:nvPr/>
        </p:nvGraphicFramePr>
        <p:xfrm>
          <a:off x="419779" y="1113886"/>
          <a:ext cx="3000000" cy="3000000"/>
        </p:xfrm>
        <a:graphic>
          <a:graphicData uri="http://schemas.openxmlformats.org/drawingml/2006/table">
            <a:tbl>
              <a:tblPr>
                <a:noFill/>
                <a:tableStyleId>{6E8B374F-805F-40E6-86E0-DB39B4D3F0E0}</a:tableStyleId>
              </a:tblPr>
              <a:tblGrid>
                <a:gridCol w="9241175"/>
              </a:tblGrid>
              <a:tr h="314125">
                <a:tc>
                  <a:txBody>
                    <a:bodyPr/>
                    <a:lstStyle/>
                    <a:p>
                      <a:pPr indent="0" lvl="0" marL="0" rtl="0" algn="ctr">
                        <a:lnSpc>
                          <a:spcPct val="100000"/>
                        </a:lnSpc>
                        <a:spcBef>
                          <a:spcPts val="0"/>
                        </a:spcBef>
                        <a:spcAft>
                          <a:spcPts val="0"/>
                        </a:spcAft>
                        <a:buNone/>
                      </a:pPr>
                      <a:r>
                        <a:rPr lang="en" sz="1500">
                          <a:latin typeface="Inter"/>
                          <a:ea typeface="Inter"/>
                          <a:cs typeface="Inter"/>
                          <a:sym typeface="Inter"/>
                        </a:rPr>
                        <a:t>American Indian and Alaska Native (AI/AN) communities experience significantly higher rates of certain health conditions compared to the general U.S. population. This includes diseases like diabetes, tuberculosis, and depression, along with lower life expectancy. These patterns reflect the long-term impacts of systemic issues such as access to healthcare, historical displacement, and socioeconomic inequality.</a:t>
                      </a:r>
                      <a:endParaRPr sz="1500">
                        <a:latin typeface="Inter"/>
                        <a:ea typeface="Inter"/>
                        <a:cs typeface="Inter"/>
                        <a:sym typeface="Inter"/>
                      </a:endParaRPr>
                    </a:p>
                  </a:txBody>
                  <a:tcPr marT="70650" marB="70650" marR="118325" marL="118325">
                    <a:lnT cap="flat" cmpd="sng" w="9525">
                      <a:solidFill>
                        <a:srgbClr val="9E9E9E"/>
                      </a:solidFill>
                      <a:prstDash val="solid"/>
                      <a:round/>
                      <a:headEnd len="sm" w="sm" type="none"/>
                      <a:tailEnd len="sm" w="sm" type="none"/>
                    </a:lnT>
                  </a:tcPr>
                </a:tc>
              </a:tr>
            </a:tbl>
          </a:graphicData>
        </a:graphic>
      </p:graphicFrame>
      <p:graphicFrame>
        <p:nvGraphicFramePr>
          <p:cNvPr id="108" name="Google Shape;108;p25"/>
          <p:cNvGraphicFramePr/>
          <p:nvPr/>
        </p:nvGraphicFramePr>
        <p:xfrm>
          <a:off x="419779" y="2679758"/>
          <a:ext cx="3000000" cy="3000000"/>
        </p:xfrm>
        <a:graphic>
          <a:graphicData uri="http://schemas.openxmlformats.org/drawingml/2006/table">
            <a:tbl>
              <a:tblPr>
                <a:noFill/>
                <a:tableStyleId>{6E8B374F-805F-40E6-86E0-DB39B4D3F0E0}</a:tableStyleId>
              </a:tblPr>
              <a:tblGrid>
                <a:gridCol w="4620575"/>
                <a:gridCol w="4620575"/>
              </a:tblGrid>
              <a:tr h="294400">
                <a:tc>
                  <a:txBody>
                    <a:bodyPr/>
                    <a:lstStyle/>
                    <a:p>
                      <a:pPr indent="0" lvl="0" marL="0" rtl="0" algn="l">
                        <a:spcBef>
                          <a:spcPts val="0"/>
                        </a:spcBef>
                        <a:spcAft>
                          <a:spcPts val="0"/>
                        </a:spcAft>
                        <a:buNone/>
                      </a:pPr>
                      <a:r>
                        <a:rPr b="1" lang="en" sz="1500">
                          <a:latin typeface="Inter"/>
                          <a:ea typeface="Inter"/>
                          <a:cs typeface="Inter"/>
                          <a:sym typeface="Inter"/>
                        </a:rPr>
                        <a:t>Increased Risk Compared to General Population</a:t>
                      </a:r>
                      <a:endParaRPr b="1"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500">
                          <a:latin typeface="Inter"/>
                          <a:ea typeface="Inter"/>
                          <a:cs typeface="Inter"/>
                          <a:sym typeface="Inter"/>
                        </a:rPr>
                        <a:t>Disorder</a:t>
                      </a:r>
                      <a:r>
                        <a:rPr lang="en" sz="1500">
                          <a:latin typeface="Inter"/>
                          <a:ea typeface="Inter"/>
                          <a:cs typeface="Inter"/>
                          <a:sym typeface="Inter"/>
                        </a:rPr>
                        <a:t> </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a:txBody>
                    <a:bodyPr/>
                    <a:lstStyle/>
                    <a:p>
                      <a:pPr indent="0" lvl="0" marL="0" rtl="0" algn="l">
                        <a:spcBef>
                          <a:spcPts val="0"/>
                        </a:spcBef>
                        <a:spcAft>
                          <a:spcPts val="0"/>
                        </a:spcAft>
                        <a:buNone/>
                      </a:pPr>
                      <a:r>
                        <a:rPr lang="en" sz="1500">
                          <a:latin typeface="Inter"/>
                          <a:ea typeface="Inter"/>
                          <a:cs typeface="Inter"/>
                          <a:sym typeface="Inter"/>
                        </a:rPr>
                        <a:t>6 x </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Alcoholism</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a:txBody>
                    <a:bodyPr/>
                    <a:lstStyle/>
                    <a:p>
                      <a:pPr indent="0" lvl="0" marL="0" rtl="0" algn="l">
                        <a:spcBef>
                          <a:spcPts val="0"/>
                        </a:spcBef>
                        <a:spcAft>
                          <a:spcPts val="0"/>
                        </a:spcAft>
                        <a:buNone/>
                      </a:pPr>
                      <a:r>
                        <a:rPr lang="en" sz="1500">
                          <a:latin typeface="Inter"/>
                          <a:ea typeface="Inter"/>
                          <a:cs typeface="Inter"/>
                          <a:sym typeface="Inter"/>
                        </a:rPr>
                        <a:t>6 x</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Tuberculosis</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a:txBody>
                    <a:bodyPr/>
                    <a:lstStyle/>
                    <a:p>
                      <a:pPr indent="0" lvl="0" marL="0" rtl="0" algn="l">
                        <a:spcBef>
                          <a:spcPts val="0"/>
                        </a:spcBef>
                        <a:spcAft>
                          <a:spcPts val="0"/>
                        </a:spcAft>
                        <a:buNone/>
                      </a:pPr>
                      <a:r>
                        <a:rPr lang="en" sz="1500">
                          <a:latin typeface="Inter"/>
                          <a:ea typeface="Inter"/>
                          <a:cs typeface="Inter"/>
                          <a:sym typeface="Inter"/>
                        </a:rPr>
                        <a:t>3.5 x</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Diabetes</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a:txBody>
                    <a:bodyPr/>
                    <a:lstStyle/>
                    <a:p>
                      <a:pPr indent="0" lvl="0" marL="0" rtl="0" algn="l">
                        <a:spcBef>
                          <a:spcPts val="0"/>
                        </a:spcBef>
                        <a:spcAft>
                          <a:spcPts val="0"/>
                        </a:spcAft>
                        <a:buNone/>
                      </a:pPr>
                      <a:r>
                        <a:rPr lang="en" sz="1500">
                          <a:latin typeface="Inter"/>
                          <a:ea typeface="Inter"/>
                          <a:cs typeface="Inter"/>
                          <a:sym typeface="Inter"/>
                        </a:rPr>
                        <a:t>3 x</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Depression</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a:txBody>
                    <a:bodyPr/>
                    <a:lstStyle/>
                    <a:p>
                      <a:pPr indent="0" lvl="0" marL="0" rtl="0" algn="l">
                        <a:spcBef>
                          <a:spcPts val="0"/>
                        </a:spcBef>
                        <a:spcAft>
                          <a:spcPts val="0"/>
                        </a:spcAft>
                        <a:buNone/>
                      </a:pPr>
                      <a:r>
                        <a:rPr lang="en" sz="1500">
                          <a:latin typeface="Inter"/>
                          <a:ea typeface="Inter"/>
                          <a:cs typeface="Inter"/>
                          <a:sym typeface="Inter"/>
                        </a:rPr>
                        <a:t>2 x</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Suicide </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gridSpan="2">
                  <a:txBody>
                    <a:bodyPr/>
                    <a:lstStyle/>
                    <a:p>
                      <a:pPr indent="0" lvl="0" marL="0" rtl="0" algn="l">
                        <a:spcBef>
                          <a:spcPts val="0"/>
                        </a:spcBef>
                        <a:spcAft>
                          <a:spcPts val="0"/>
                        </a:spcAft>
                        <a:buNone/>
                      </a:pPr>
                      <a:r>
                        <a:rPr b="1" lang="en" sz="1500">
                          <a:latin typeface="Inter"/>
                          <a:ea typeface="Inter"/>
                          <a:cs typeface="Inter"/>
                          <a:sym typeface="Inter"/>
                        </a:rPr>
                        <a:t>Source: </a:t>
                      </a:r>
                      <a:r>
                        <a:rPr lang="en" sz="1500">
                          <a:solidFill>
                            <a:schemeClr val="dk1"/>
                          </a:solidFill>
                          <a:latin typeface="Inter"/>
                          <a:ea typeface="Inter"/>
                          <a:cs typeface="Inter"/>
                          <a:sym typeface="Inter"/>
                        </a:rPr>
                        <a:t>Sandoiu, Ana. "The Impact of Historical Trauma on American Indian Health Equity." </a:t>
                      </a:r>
                      <a:r>
                        <a:rPr i="1" lang="en" sz="1500">
                          <a:solidFill>
                            <a:schemeClr val="dk1"/>
                          </a:solidFill>
                          <a:latin typeface="Inter"/>
                          <a:ea typeface="Inter"/>
                          <a:cs typeface="Inter"/>
                          <a:sym typeface="Inter"/>
                        </a:rPr>
                        <a:t>Medical News Today</a:t>
                      </a:r>
                      <a:r>
                        <a:rPr lang="en" sz="1500">
                          <a:solidFill>
                            <a:schemeClr val="dk1"/>
                          </a:solidFill>
                          <a:latin typeface="Inter"/>
                          <a:ea typeface="Inter"/>
                          <a:cs typeface="Inter"/>
                          <a:sym typeface="Inter"/>
                        </a:rPr>
                        <a:t>, July 11, 2022.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u="sng">
                          <a:solidFill>
                            <a:schemeClr val="hlink"/>
                          </a:solidFill>
                          <a:latin typeface="Inter"/>
                          <a:ea typeface="Inter"/>
                          <a:cs typeface="Inter"/>
                          <a:sym typeface="Inter"/>
                          <a:hlinkClick r:id="rId5"/>
                        </a:rPr>
                        <a:t>https://www.medicalnewstoday.com/articles/the-impact-of-historical-trauma-on-american-indian-health-equity#The-historical-context-almost-a-complete-genocide</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10058400" cy="71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2</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Life Expectancy</a:t>
            </a:r>
            <a:endParaRPr sz="2100">
              <a:solidFill>
                <a:schemeClr val="dk1"/>
              </a:solidFill>
              <a:latin typeface="Plus Jakarta Sans Medium"/>
              <a:ea typeface="Plus Jakarta Sans Medium"/>
              <a:cs typeface="Plus Jakarta Sans Medium"/>
              <a:sym typeface="Plus Jakarta Sans Medium"/>
            </a:endParaRPr>
          </a:p>
        </p:txBody>
      </p:sp>
      <p:sp>
        <p:nvSpPr>
          <p:cNvPr id="114" name="Google Shape;114;p26"/>
          <p:cNvSpPr txBox="1"/>
          <p:nvPr/>
        </p:nvSpPr>
        <p:spPr>
          <a:xfrm>
            <a:off x="7172457" y="7319233"/>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3">
            <a:alphaModFix/>
          </a:blip>
          <a:stretch>
            <a:fillRect/>
          </a:stretch>
        </p:blipFill>
        <p:spPr>
          <a:xfrm>
            <a:off x="504876" y="7223568"/>
            <a:ext cx="333180" cy="333180"/>
          </a:xfrm>
          <a:prstGeom prst="rect">
            <a:avLst/>
          </a:prstGeom>
          <a:noFill/>
          <a:ln>
            <a:noFill/>
          </a:ln>
        </p:spPr>
      </p:pic>
      <p:sp>
        <p:nvSpPr>
          <p:cNvPr id="116" name="Google Shape;116;p26"/>
          <p:cNvSpPr txBox="1"/>
          <p:nvPr/>
        </p:nvSpPr>
        <p:spPr>
          <a:xfrm>
            <a:off x="3849838" y="7319233"/>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79881" y="85210"/>
            <a:ext cx="816414" cy="338543"/>
          </a:xfrm>
          <a:prstGeom prst="rect">
            <a:avLst/>
          </a:prstGeom>
          <a:noFill/>
          <a:ln>
            <a:noFill/>
          </a:ln>
        </p:spPr>
      </p:pic>
      <p:graphicFrame>
        <p:nvGraphicFramePr>
          <p:cNvPr id="118" name="Google Shape;118;p26"/>
          <p:cNvGraphicFramePr/>
          <p:nvPr/>
        </p:nvGraphicFramePr>
        <p:xfrm>
          <a:off x="419779" y="1113886"/>
          <a:ext cx="3000000" cy="3000000"/>
        </p:xfrm>
        <a:graphic>
          <a:graphicData uri="http://schemas.openxmlformats.org/drawingml/2006/table">
            <a:tbl>
              <a:tblPr>
                <a:noFill/>
                <a:tableStyleId>{6E8B374F-805F-40E6-86E0-DB39B4D3F0E0}</a:tableStyleId>
              </a:tblPr>
              <a:tblGrid>
                <a:gridCol w="9241175"/>
              </a:tblGrid>
              <a:tr h="314125">
                <a:tc>
                  <a:txBody>
                    <a:bodyPr/>
                    <a:lstStyle/>
                    <a:p>
                      <a:pPr indent="0" lvl="0" marL="0" rtl="0" algn="ctr">
                        <a:lnSpc>
                          <a:spcPct val="100000"/>
                        </a:lnSpc>
                        <a:spcBef>
                          <a:spcPts val="0"/>
                        </a:spcBef>
                        <a:spcAft>
                          <a:spcPts val="0"/>
                        </a:spcAft>
                        <a:buNone/>
                      </a:pPr>
                      <a:r>
                        <a:rPr lang="en" sz="1500">
                          <a:latin typeface="Inter"/>
                          <a:ea typeface="Inter"/>
                          <a:cs typeface="Inter"/>
                          <a:sym typeface="Inter"/>
                        </a:rPr>
                        <a:t>In some Indigenous communities, the average age of death is significantly lower than the U.S. national average. For example, life expectancy on Pine Ridge Reservation is over 25 years lower than for white residents in nearby states. These gaps reflect not only healthcare challenges but the broader social and economic conditions that shape people’s lives.</a:t>
                      </a:r>
                      <a:endParaRPr sz="1500">
                        <a:latin typeface="Inter"/>
                        <a:ea typeface="Inter"/>
                        <a:cs typeface="Inter"/>
                        <a:sym typeface="Inter"/>
                      </a:endParaRPr>
                    </a:p>
                  </a:txBody>
                  <a:tcPr marT="70650" marB="70650" marR="118325" marL="118325">
                    <a:lnT cap="flat" cmpd="sng" w="9525">
                      <a:solidFill>
                        <a:srgbClr val="9E9E9E"/>
                      </a:solidFill>
                      <a:prstDash val="solid"/>
                      <a:round/>
                      <a:headEnd len="sm" w="sm" type="none"/>
                      <a:tailEnd len="sm" w="sm" type="none"/>
                    </a:lnT>
                  </a:tcPr>
                </a:tc>
              </a:tr>
            </a:tbl>
          </a:graphicData>
        </a:graphic>
      </p:graphicFrame>
      <p:graphicFrame>
        <p:nvGraphicFramePr>
          <p:cNvPr id="119" name="Google Shape;119;p26"/>
          <p:cNvGraphicFramePr/>
          <p:nvPr/>
        </p:nvGraphicFramePr>
        <p:xfrm>
          <a:off x="419779" y="2396748"/>
          <a:ext cx="3000000" cy="3000000"/>
        </p:xfrm>
        <a:graphic>
          <a:graphicData uri="http://schemas.openxmlformats.org/drawingml/2006/table">
            <a:tbl>
              <a:tblPr>
                <a:noFill/>
                <a:tableStyleId>{6E8B374F-805F-40E6-86E0-DB39B4D3F0E0}</a:tableStyleId>
              </a:tblPr>
              <a:tblGrid>
                <a:gridCol w="4620575"/>
                <a:gridCol w="4620575"/>
              </a:tblGrid>
              <a:tr h="294400">
                <a:tc gridSpan="2">
                  <a:txBody>
                    <a:bodyPr/>
                    <a:lstStyle/>
                    <a:p>
                      <a:pPr indent="-271895" lvl="0" marL="353291" rtl="0" algn="l">
                        <a:spcBef>
                          <a:spcPts val="0"/>
                        </a:spcBef>
                        <a:spcAft>
                          <a:spcPts val="0"/>
                        </a:spcAft>
                        <a:buClr>
                          <a:schemeClr val="dk1"/>
                        </a:buClr>
                        <a:buSzPts val="1500"/>
                        <a:buFont typeface="Inter"/>
                        <a:buChar char="●"/>
                      </a:pPr>
                      <a:r>
                        <a:rPr b="1" lang="en" sz="1500">
                          <a:solidFill>
                            <a:schemeClr val="dk1"/>
                          </a:solidFill>
                          <a:latin typeface="Inter"/>
                          <a:ea typeface="Inter"/>
                          <a:cs typeface="Inter"/>
                          <a:sym typeface="Inter"/>
                        </a:rPr>
                        <a:t>American Indian and Alaska Native (AI/AN)</a:t>
                      </a:r>
                      <a:r>
                        <a:rPr lang="en" sz="1500">
                          <a:solidFill>
                            <a:schemeClr val="dk1"/>
                          </a:solidFill>
                          <a:latin typeface="Inter"/>
                          <a:ea typeface="Inter"/>
                          <a:cs typeface="Inter"/>
                          <a:sym typeface="Inter"/>
                        </a:rPr>
                        <a:t> populations had the </a:t>
                      </a:r>
                      <a:r>
                        <a:rPr b="1" lang="en" sz="1500">
                          <a:solidFill>
                            <a:schemeClr val="dk1"/>
                          </a:solidFill>
                          <a:latin typeface="Inter"/>
                          <a:ea typeface="Inter"/>
                          <a:cs typeface="Inter"/>
                          <a:sym typeface="Inter"/>
                        </a:rPr>
                        <a:t>lowest life expectancy</a:t>
                      </a:r>
                      <a:r>
                        <a:rPr lang="en" sz="1500">
                          <a:solidFill>
                            <a:schemeClr val="dk1"/>
                          </a:solidFill>
                          <a:latin typeface="Inter"/>
                          <a:ea typeface="Inter"/>
                          <a:cs typeface="Inter"/>
                          <a:sym typeface="Inter"/>
                        </a:rPr>
                        <a:t> of any racial or ethnic group in the U.S. even before COVID-19.</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271895" lvl="0" marL="353291"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In Pine Ridge Reservation, South Dakota, the </a:t>
                      </a:r>
                      <a:r>
                        <a:rPr b="1" lang="en" sz="1500">
                          <a:solidFill>
                            <a:schemeClr val="dk1"/>
                          </a:solidFill>
                          <a:latin typeface="Inter"/>
                          <a:ea typeface="Inter"/>
                          <a:cs typeface="Inter"/>
                          <a:sym typeface="Inter"/>
                        </a:rPr>
                        <a:t>average age of death is</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p>
                      <a:pPr indent="-271895" lvl="1" marL="706582"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48 years for men</a:t>
                      </a:r>
                      <a:endParaRPr sz="1500">
                        <a:solidFill>
                          <a:schemeClr val="dk1"/>
                        </a:solidFill>
                        <a:latin typeface="Inter"/>
                        <a:ea typeface="Inter"/>
                        <a:cs typeface="Inter"/>
                        <a:sym typeface="Inter"/>
                      </a:endParaRPr>
                    </a:p>
                    <a:p>
                      <a:pPr indent="-271895" lvl="1" marL="706582"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54 years for women</a:t>
                      </a:r>
                      <a:endParaRPr sz="1500">
                        <a:solidFill>
                          <a:schemeClr val="dk1"/>
                        </a:solidFill>
                        <a:latin typeface="Inter"/>
                        <a:ea typeface="Inter"/>
                        <a:cs typeface="Inter"/>
                        <a:sym typeface="Inter"/>
                      </a:endParaRPr>
                    </a:p>
                    <a:p>
                      <a:pPr indent="-271895" lvl="1" marL="706582" rtl="0" algn="l">
                        <a:spcBef>
                          <a:spcPts val="0"/>
                        </a:spcBef>
                        <a:spcAft>
                          <a:spcPts val="0"/>
                        </a:spcAft>
                        <a:buClr>
                          <a:schemeClr val="dk1"/>
                        </a:buClr>
                        <a:buSzPts val="1500"/>
                        <a:buFont typeface="PT Serif"/>
                        <a:buChar char="○"/>
                      </a:pPr>
                      <a:r>
                        <a:rPr lang="en" sz="1500">
                          <a:solidFill>
                            <a:schemeClr val="dk1"/>
                          </a:solidFill>
                          <a:latin typeface="Inter"/>
                          <a:ea typeface="Inter"/>
                          <a:cs typeface="Inter"/>
                          <a:sym typeface="Inter"/>
                        </a:rPr>
                        <a:t>Compared to 77.4 years for white residents in North Dakota</a:t>
                      </a:r>
                      <a:endParaRPr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94400">
                <a:tc gridSpan="2">
                  <a:txBody>
                    <a:bodyPr/>
                    <a:lstStyle/>
                    <a:p>
                      <a:pPr indent="0" lvl="0" marL="0" rtl="0" algn="l">
                        <a:spcBef>
                          <a:spcPts val="0"/>
                        </a:spcBef>
                        <a:spcAft>
                          <a:spcPts val="0"/>
                        </a:spcAft>
                        <a:buNone/>
                      </a:pPr>
                      <a:r>
                        <a:rPr b="1" lang="en" sz="1500">
                          <a:latin typeface="Inter"/>
                          <a:ea typeface="Inter"/>
                          <a:cs typeface="Inter"/>
                          <a:sym typeface="Inter"/>
                        </a:rPr>
                        <a:t>Source: </a:t>
                      </a:r>
                      <a:endParaRPr b="1"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1. </a:t>
                      </a:r>
                      <a:r>
                        <a:rPr lang="en" sz="1500">
                          <a:solidFill>
                            <a:schemeClr val="dk1"/>
                          </a:solidFill>
                          <a:latin typeface="Inter"/>
                          <a:ea typeface="Inter"/>
                          <a:cs typeface="Inter"/>
                          <a:sym typeface="Inter"/>
                        </a:rPr>
                        <a:t>Bor, Jacob, et al. "Life Expectancy of American Indian and Alaska Native Persons and Underreporting of Mortality in Vital Statistics." </a:t>
                      </a:r>
                      <a:r>
                        <a:rPr i="1" lang="en" sz="1500">
                          <a:solidFill>
                            <a:schemeClr val="dk1"/>
                          </a:solidFill>
                          <a:latin typeface="Inter"/>
                          <a:ea typeface="Inter"/>
                          <a:cs typeface="Inter"/>
                          <a:sym typeface="Inter"/>
                        </a:rPr>
                        <a:t>JAMA</a:t>
                      </a:r>
                      <a:r>
                        <a:rPr lang="en" sz="1500">
                          <a:solidFill>
                            <a:schemeClr val="dk1"/>
                          </a:solidFill>
                          <a:latin typeface="Inter"/>
                          <a:ea typeface="Inter"/>
                          <a:cs typeface="Inter"/>
                          <a:sym typeface="Inter"/>
                        </a:rPr>
                        <a:t>, vol. 333, no. 24, 2025, pp. 2387–2395. </a:t>
                      </a:r>
                      <a:r>
                        <a:rPr lang="en" sz="1500" u="sng">
                          <a:solidFill>
                            <a:schemeClr val="hlink"/>
                          </a:solidFill>
                          <a:latin typeface="Inter"/>
                          <a:ea typeface="Inter"/>
                          <a:cs typeface="Inter"/>
                          <a:sym typeface="Inter"/>
                          <a:hlinkClick r:id="rId5"/>
                        </a:rPr>
                        <a:t>https://jamanetwork.com/journals/jama/fullarticle/10.1001/jama.2025.8126</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850"/>
                        <a:buFont typeface="Arial"/>
                        <a:buNone/>
                      </a:pPr>
                      <a:r>
                        <a:rPr lang="en" sz="1500">
                          <a:latin typeface="Inter"/>
                          <a:ea typeface="Inter"/>
                          <a:cs typeface="Inter"/>
                          <a:sym typeface="Inter"/>
                        </a:rPr>
                        <a:t>2.</a:t>
                      </a:r>
                      <a:r>
                        <a:rPr lang="en" sz="1500">
                          <a:solidFill>
                            <a:schemeClr val="dk1"/>
                          </a:solidFill>
                          <a:latin typeface="Inter"/>
                          <a:ea typeface="Inter"/>
                          <a:cs typeface="Inter"/>
                          <a:sym typeface="Inter"/>
                        </a:rPr>
                        <a:t>Sandoiu, Ana. "The Impact of Historical Trauma on American Indian Health Equity." </a:t>
                      </a:r>
                      <a:r>
                        <a:rPr i="1" lang="en" sz="1500">
                          <a:solidFill>
                            <a:schemeClr val="dk1"/>
                          </a:solidFill>
                          <a:latin typeface="Inter"/>
                          <a:ea typeface="Inter"/>
                          <a:cs typeface="Inter"/>
                          <a:sym typeface="Inter"/>
                        </a:rPr>
                        <a:t>Medical News Today</a:t>
                      </a:r>
                      <a:r>
                        <a:rPr lang="en" sz="1500">
                          <a:solidFill>
                            <a:schemeClr val="dk1"/>
                          </a:solidFill>
                          <a:latin typeface="Inter"/>
                          <a:ea typeface="Inter"/>
                          <a:cs typeface="Inter"/>
                          <a:sym typeface="Inter"/>
                        </a:rPr>
                        <a:t>, 11 July 2022, </a:t>
                      </a:r>
                      <a:r>
                        <a:rPr lang="en" sz="1500" u="sng">
                          <a:solidFill>
                            <a:schemeClr val="hlink"/>
                          </a:solidFill>
                          <a:latin typeface="Inter"/>
                          <a:ea typeface="Inter"/>
                          <a:cs typeface="Inter"/>
                          <a:sym typeface="Inter"/>
                          <a:hlinkClick r:id="rId6"/>
                        </a:rPr>
                        <a:t>https://www.medicalnewstoday.com/articles/the-impact-of-historical-trauma-on-american-indian-health-equity</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27"/>
          <p:cNvSpPr txBox="1"/>
          <p:nvPr/>
        </p:nvSpPr>
        <p:spPr>
          <a:xfrm>
            <a:off x="0" y="0"/>
            <a:ext cx="10058400" cy="71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3</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Poverty</a:t>
            </a:r>
            <a:endParaRPr sz="2100">
              <a:solidFill>
                <a:schemeClr val="dk1"/>
              </a:solidFill>
              <a:latin typeface="Plus Jakarta Sans Medium"/>
              <a:ea typeface="Plus Jakarta Sans Medium"/>
              <a:cs typeface="Plus Jakarta Sans Medium"/>
              <a:sym typeface="Plus Jakarta Sans Medium"/>
            </a:endParaRPr>
          </a:p>
        </p:txBody>
      </p:sp>
      <p:sp>
        <p:nvSpPr>
          <p:cNvPr id="125" name="Google Shape;125;p27"/>
          <p:cNvSpPr txBox="1"/>
          <p:nvPr/>
        </p:nvSpPr>
        <p:spPr>
          <a:xfrm>
            <a:off x="7172457" y="7319233"/>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3">
            <a:alphaModFix/>
          </a:blip>
          <a:stretch>
            <a:fillRect/>
          </a:stretch>
        </p:blipFill>
        <p:spPr>
          <a:xfrm>
            <a:off x="504876" y="7223568"/>
            <a:ext cx="333180" cy="333180"/>
          </a:xfrm>
          <a:prstGeom prst="rect">
            <a:avLst/>
          </a:prstGeom>
          <a:noFill/>
          <a:ln>
            <a:noFill/>
          </a:ln>
        </p:spPr>
      </p:pic>
      <p:sp>
        <p:nvSpPr>
          <p:cNvPr id="127" name="Google Shape;127;p27"/>
          <p:cNvSpPr txBox="1"/>
          <p:nvPr/>
        </p:nvSpPr>
        <p:spPr>
          <a:xfrm>
            <a:off x="3849838" y="7319233"/>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8" name="Google Shape;128;p27"/>
          <p:cNvPicPr preferRelativeResize="0"/>
          <p:nvPr/>
        </p:nvPicPr>
        <p:blipFill>
          <a:blip r:embed="rId4">
            <a:alphaModFix/>
          </a:blip>
          <a:stretch>
            <a:fillRect/>
          </a:stretch>
        </p:blipFill>
        <p:spPr>
          <a:xfrm>
            <a:off x="279881" y="85210"/>
            <a:ext cx="816414" cy="338543"/>
          </a:xfrm>
          <a:prstGeom prst="rect">
            <a:avLst/>
          </a:prstGeom>
          <a:noFill/>
          <a:ln>
            <a:noFill/>
          </a:ln>
        </p:spPr>
      </p:pic>
      <p:graphicFrame>
        <p:nvGraphicFramePr>
          <p:cNvPr id="129" name="Google Shape;129;p27"/>
          <p:cNvGraphicFramePr/>
          <p:nvPr/>
        </p:nvGraphicFramePr>
        <p:xfrm>
          <a:off x="419779" y="961486"/>
          <a:ext cx="3000000" cy="3000000"/>
        </p:xfrm>
        <a:graphic>
          <a:graphicData uri="http://schemas.openxmlformats.org/drawingml/2006/table">
            <a:tbl>
              <a:tblPr>
                <a:noFill/>
                <a:tableStyleId>{6E8B374F-805F-40E6-86E0-DB39B4D3F0E0}</a:tableStyleId>
              </a:tblPr>
              <a:tblGrid>
                <a:gridCol w="9241175"/>
              </a:tblGrid>
              <a:tr h="314125">
                <a:tc>
                  <a:txBody>
                    <a:bodyPr/>
                    <a:lstStyle/>
                    <a:p>
                      <a:pPr indent="0" lvl="0" marL="0" rtl="0" algn="ctr">
                        <a:lnSpc>
                          <a:spcPct val="100000"/>
                        </a:lnSpc>
                        <a:spcBef>
                          <a:spcPts val="0"/>
                        </a:spcBef>
                        <a:spcAft>
                          <a:spcPts val="0"/>
                        </a:spcAft>
                        <a:buNone/>
                      </a:pPr>
                      <a:r>
                        <a:rPr lang="en" sz="1500">
                          <a:latin typeface="Inter"/>
                          <a:ea typeface="Inter"/>
                          <a:cs typeface="Inter"/>
                          <a:sym typeface="Inter"/>
                        </a:rPr>
                        <a:t>Native Americans experience higher rates of poverty than the general U.S. population. These outcomes are linked to systemic injustices such as land theft, exclusion from economic opportunities, and over-policing. These conditions often reinforce one another across generations.</a:t>
                      </a:r>
                      <a:endParaRPr sz="1500">
                        <a:latin typeface="Inter"/>
                        <a:ea typeface="Inter"/>
                        <a:cs typeface="Inter"/>
                        <a:sym typeface="Inter"/>
                      </a:endParaRPr>
                    </a:p>
                  </a:txBody>
                  <a:tcPr marT="70650" marB="70650" marR="118325" marL="118325">
                    <a:lnT cap="flat" cmpd="sng" w="9525">
                      <a:solidFill>
                        <a:srgbClr val="9E9E9E"/>
                      </a:solidFill>
                      <a:prstDash val="solid"/>
                      <a:round/>
                      <a:headEnd len="sm" w="sm" type="none"/>
                      <a:tailEnd len="sm" w="sm" type="none"/>
                    </a:lnT>
                  </a:tcPr>
                </a:tc>
              </a:tr>
            </a:tbl>
          </a:graphicData>
        </a:graphic>
      </p:graphicFrame>
      <p:graphicFrame>
        <p:nvGraphicFramePr>
          <p:cNvPr id="130" name="Google Shape;130;p27"/>
          <p:cNvGraphicFramePr/>
          <p:nvPr/>
        </p:nvGraphicFramePr>
        <p:xfrm>
          <a:off x="419779" y="2015748"/>
          <a:ext cx="3000000" cy="3000000"/>
        </p:xfrm>
        <a:graphic>
          <a:graphicData uri="http://schemas.openxmlformats.org/drawingml/2006/table">
            <a:tbl>
              <a:tblPr>
                <a:noFill/>
                <a:tableStyleId>{6E8B374F-805F-40E6-86E0-DB39B4D3F0E0}</a:tableStyleId>
              </a:tblPr>
              <a:tblGrid>
                <a:gridCol w="4620575"/>
                <a:gridCol w="4620575"/>
              </a:tblGrid>
              <a:tr h="294400">
                <a:tc gridSpan="2">
                  <a:txBody>
                    <a:bodyPr/>
                    <a:lstStyle/>
                    <a:p>
                      <a:pPr indent="-271895" lvl="0" marL="353291" rtl="0" algn="l">
                        <a:spcBef>
                          <a:spcPts val="0"/>
                        </a:spcBef>
                        <a:spcAft>
                          <a:spcPts val="0"/>
                        </a:spcAft>
                        <a:buClr>
                          <a:schemeClr val="dk1"/>
                        </a:buClr>
                        <a:buSzPts val="1500"/>
                        <a:buFont typeface="Inter"/>
                        <a:buChar char="●"/>
                      </a:pPr>
                      <a:r>
                        <a:rPr b="1" lang="en" sz="1500">
                          <a:solidFill>
                            <a:schemeClr val="dk1"/>
                          </a:solidFill>
                          <a:latin typeface="Inter"/>
                          <a:ea typeface="Inter"/>
                          <a:cs typeface="Inter"/>
                          <a:sym typeface="Inter"/>
                        </a:rPr>
                        <a:t>Persistent high poverty and </a:t>
                      </a:r>
                      <a:r>
                        <a:rPr b="1" lang="en" sz="1500">
                          <a:solidFill>
                            <a:schemeClr val="dk1"/>
                          </a:solidFill>
                          <a:latin typeface="Inter"/>
                          <a:ea typeface="Inter"/>
                          <a:cs typeface="Inter"/>
                          <a:sym typeface="Inter"/>
                        </a:rPr>
                        <a:t>unemployment</a:t>
                      </a:r>
                      <a:r>
                        <a:rPr lang="en" sz="1500">
                          <a:solidFill>
                            <a:schemeClr val="dk1"/>
                          </a:solidFill>
                          <a:latin typeface="Inter"/>
                          <a:ea typeface="Inter"/>
                          <a:cs typeface="Inter"/>
                          <a:sym typeface="Inter"/>
                        </a:rPr>
                        <a:t>–poverty rates in many tribal communities (on reservations) exceed </a:t>
                      </a:r>
                      <a:r>
                        <a:rPr b="1" lang="en" sz="1500">
                          <a:solidFill>
                            <a:schemeClr val="dk1"/>
                          </a:solidFill>
                          <a:latin typeface="Inter"/>
                          <a:ea typeface="Inter"/>
                          <a:cs typeface="Inter"/>
                          <a:sym typeface="Inter"/>
                        </a:rPr>
                        <a:t>40%</a:t>
                      </a:r>
                      <a:r>
                        <a:rPr lang="en" sz="1500">
                          <a:solidFill>
                            <a:schemeClr val="dk1"/>
                          </a:solidFill>
                          <a:latin typeface="Inter"/>
                          <a:ea typeface="Inter"/>
                          <a:cs typeface="Inter"/>
                          <a:sym typeface="Inter"/>
                        </a:rPr>
                        <a:t>, with </a:t>
                      </a:r>
                      <a:r>
                        <a:rPr b="1" lang="en" sz="1500">
                          <a:solidFill>
                            <a:schemeClr val="dk1"/>
                          </a:solidFill>
                          <a:latin typeface="Inter"/>
                          <a:ea typeface="Inter"/>
                          <a:cs typeface="Inter"/>
                          <a:sym typeface="Inter"/>
                        </a:rPr>
                        <a:t>AI/AN children among the most socioeconomically disadvantaged groups</a:t>
                      </a:r>
                      <a:endParaRPr b="1"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271895" lvl="0" marL="353291" rtl="0" algn="l">
                        <a:spcBef>
                          <a:spcPts val="0"/>
                        </a:spcBef>
                        <a:spcAft>
                          <a:spcPts val="0"/>
                        </a:spcAft>
                        <a:buClr>
                          <a:schemeClr val="dk1"/>
                        </a:buClr>
                        <a:buSzPts val="1500"/>
                        <a:buFont typeface="Inter"/>
                        <a:buChar char="●"/>
                      </a:pPr>
                      <a:r>
                        <a:rPr lang="en" sz="1500">
                          <a:solidFill>
                            <a:schemeClr val="dk1"/>
                          </a:solidFill>
                          <a:highlight>
                            <a:srgbClr val="FFFFFF"/>
                          </a:highlight>
                          <a:latin typeface="Inter"/>
                          <a:ea typeface="Inter"/>
                          <a:cs typeface="Inter"/>
                          <a:sym typeface="Inter"/>
                        </a:rPr>
                        <a:t>The official national poverty rate in 2022 was </a:t>
                      </a:r>
                      <a:r>
                        <a:rPr b="1" lang="en" sz="1500">
                          <a:solidFill>
                            <a:schemeClr val="dk1"/>
                          </a:solidFill>
                          <a:highlight>
                            <a:srgbClr val="FFFFFF"/>
                          </a:highlight>
                          <a:latin typeface="Inter"/>
                          <a:ea typeface="Inter"/>
                          <a:cs typeface="Inter"/>
                          <a:sym typeface="Inter"/>
                        </a:rPr>
                        <a:t>11.5%</a:t>
                      </a:r>
                      <a:r>
                        <a:rPr lang="en" sz="1500">
                          <a:solidFill>
                            <a:schemeClr val="dk1"/>
                          </a:solidFill>
                          <a:highlight>
                            <a:srgbClr val="FFFFFF"/>
                          </a:highlight>
                          <a:latin typeface="Inter"/>
                          <a:ea typeface="Inter"/>
                          <a:cs typeface="Inter"/>
                          <a:sym typeface="Inter"/>
                        </a:rPr>
                        <a:t>, with </a:t>
                      </a:r>
                      <a:r>
                        <a:rPr b="1" lang="en" sz="1500">
                          <a:solidFill>
                            <a:schemeClr val="dk1"/>
                          </a:solidFill>
                          <a:highlight>
                            <a:srgbClr val="FFFFFF"/>
                          </a:highlight>
                          <a:latin typeface="Inter"/>
                          <a:ea typeface="Inter"/>
                          <a:cs typeface="Inter"/>
                          <a:sym typeface="Inter"/>
                        </a:rPr>
                        <a:t>37.9 million people in poverty.</a:t>
                      </a:r>
                      <a:r>
                        <a:rPr lang="en" sz="1500">
                          <a:solidFill>
                            <a:schemeClr val="dk1"/>
                          </a:solidFill>
                          <a:highlight>
                            <a:srgbClr val="FFFFFF"/>
                          </a:highlight>
                          <a:latin typeface="Inter"/>
                          <a:ea typeface="Inter"/>
                          <a:cs typeface="Inter"/>
                          <a:sym typeface="Inter"/>
                        </a:rPr>
                        <a:t> Neither the rate nor the number in poverty was significantly different from 2021.</a:t>
                      </a:r>
                      <a:endParaRPr sz="15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271895" lvl="0" marL="353291"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In some reservations, like Pine Ridge, report </a:t>
                      </a:r>
                      <a:r>
                        <a:rPr b="1" lang="en" sz="1500">
                          <a:solidFill>
                            <a:schemeClr val="dk1"/>
                          </a:solidFill>
                          <a:latin typeface="Inter"/>
                          <a:ea typeface="Inter"/>
                          <a:cs typeface="Inter"/>
                          <a:sym typeface="Inter"/>
                        </a:rPr>
                        <a:t>poverty rates over 50%</a:t>
                      </a:r>
                      <a:r>
                        <a:rPr lang="en" sz="1500">
                          <a:solidFill>
                            <a:schemeClr val="dk1"/>
                          </a:solidFill>
                          <a:latin typeface="Inter"/>
                          <a:ea typeface="Inter"/>
                          <a:cs typeface="Inter"/>
                          <a:sym typeface="Inter"/>
                        </a:rPr>
                        <a:t>, with claims of </a:t>
                      </a:r>
                      <a:r>
                        <a:rPr b="1" lang="en" sz="1500">
                          <a:solidFill>
                            <a:schemeClr val="dk1"/>
                          </a:solidFill>
                          <a:latin typeface="Inter"/>
                          <a:ea typeface="Inter"/>
                          <a:cs typeface="Inter"/>
                          <a:sym typeface="Inter"/>
                        </a:rPr>
                        <a:t>unemployment reaching 80=90%.</a:t>
                      </a:r>
                      <a:endParaRPr b="1"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94400">
                <a:tc gridSpan="2">
                  <a:txBody>
                    <a:bodyPr/>
                    <a:lstStyle/>
                    <a:p>
                      <a:pPr indent="0" lvl="0" marL="0" rtl="0" algn="l">
                        <a:spcBef>
                          <a:spcPts val="0"/>
                        </a:spcBef>
                        <a:spcAft>
                          <a:spcPts val="0"/>
                        </a:spcAft>
                        <a:buNone/>
                      </a:pPr>
                      <a:r>
                        <a:rPr b="1" lang="en" sz="1500">
                          <a:latin typeface="Inter"/>
                          <a:ea typeface="Inter"/>
                          <a:cs typeface="Inter"/>
                          <a:sym typeface="Inter"/>
                        </a:rPr>
                        <a:t>Source: </a:t>
                      </a:r>
                      <a:endParaRPr b="1"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1. </a:t>
                      </a:r>
                      <a:r>
                        <a:rPr lang="en" sz="1500">
                          <a:solidFill>
                            <a:schemeClr val="dk1"/>
                          </a:solidFill>
                          <a:latin typeface="Inter"/>
                          <a:ea typeface="Inter"/>
                          <a:cs typeface="Inter"/>
                          <a:sym typeface="Inter"/>
                        </a:rPr>
                        <a:t>Singh, Gopal K., et al. "Social Determinants of Health Among American Indians and Alaska Natives and Tribal Communities." </a:t>
                      </a:r>
                      <a:r>
                        <a:rPr i="1" lang="en" sz="1500">
                          <a:solidFill>
                            <a:schemeClr val="dk1"/>
                          </a:solidFill>
                          <a:latin typeface="Inter"/>
                          <a:ea typeface="Inter"/>
                          <a:cs typeface="Inter"/>
                          <a:sym typeface="Inter"/>
                        </a:rPr>
                        <a:t>International Journal of Maternal and Child Health and AIDS</a:t>
                      </a:r>
                      <a:r>
                        <a:rPr lang="en" sz="1500">
                          <a:solidFill>
                            <a:schemeClr val="dk1"/>
                          </a:solidFill>
                          <a:latin typeface="Inter"/>
                          <a:ea typeface="Inter"/>
                          <a:cs typeface="Inter"/>
                          <a:sym typeface="Inter"/>
                        </a:rPr>
                        <a:t>, 2024,</a:t>
                      </a:r>
                      <a:r>
                        <a:rPr lang="en" sz="1500">
                          <a:solidFill>
                            <a:schemeClr val="dk1"/>
                          </a:solidFill>
                          <a:uFill>
                            <a:noFill/>
                          </a:uFill>
                          <a:latin typeface="Inter"/>
                          <a:ea typeface="Inter"/>
                          <a:cs typeface="Inter"/>
                          <a:sym typeface="Inter"/>
                          <a:hlinkClick r:id="rId5">
                            <a:extLst>
                              <a:ext uri="{A12FA001-AC4F-418D-AE19-62706E023703}">
                                <ahyp:hlinkClr val="tx"/>
                              </a:ext>
                            </a:extLst>
                          </a:hlinkClick>
                        </a:rPr>
                        <a:t> </a:t>
                      </a:r>
                      <a:r>
                        <a:rPr lang="en" sz="1500" u="sng">
                          <a:solidFill>
                            <a:schemeClr val="hlink"/>
                          </a:solidFill>
                          <a:latin typeface="Inter"/>
                          <a:ea typeface="Inter"/>
                          <a:cs typeface="Inter"/>
                          <a:sym typeface="Inter"/>
                          <a:hlinkClick r:id="rId6"/>
                        </a:rPr>
                        <a:t>https://pmc.ncbi.nlm.nih.gov/articles/PMC11152578/</a:t>
                      </a:r>
                      <a:r>
                        <a:rPr lang="en" sz="1500">
                          <a:solidFill>
                            <a:schemeClr val="dk1"/>
                          </a:solidFill>
                          <a:latin typeface="Inter"/>
                          <a:ea typeface="Inter"/>
                          <a:cs typeface="Inter"/>
                          <a:sym typeface="Inter"/>
                        </a:rPr>
                        <a:t>.</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2.</a:t>
                      </a:r>
                      <a:r>
                        <a:rPr lang="en" sz="1500">
                          <a:solidFill>
                            <a:schemeClr val="dk1"/>
                          </a:solidFill>
                          <a:latin typeface="Inter"/>
                          <a:ea typeface="Inter"/>
                          <a:cs typeface="Inter"/>
                          <a:sym typeface="Inter"/>
                        </a:rPr>
                        <a:t>U.S. Census Bureau. </a:t>
                      </a:r>
                      <a:r>
                        <a:rPr i="1" lang="en" sz="1500">
                          <a:solidFill>
                            <a:schemeClr val="dk1"/>
                          </a:solidFill>
                          <a:latin typeface="Inter"/>
                          <a:ea typeface="Inter"/>
                          <a:cs typeface="Inter"/>
                          <a:sym typeface="Inter"/>
                        </a:rPr>
                        <a:t>Income, Poverty, and Health Insurance Coverage in the United States: 2023</a:t>
                      </a:r>
                      <a:r>
                        <a:rPr lang="en" sz="1500">
                          <a:solidFill>
                            <a:schemeClr val="dk1"/>
                          </a:solidFill>
                          <a:latin typeface="Inter"/>
                          <a:ea typeface="Inter"/>
                          <a:cs typeface="Inter"/>
                          <a:sym typeface="Inter"/>
                        </a:rPr>
                        <a:t>. U.S. Department of Commerce, 10 Sept. 2024, </a:t>
                      </a:r>
                      <a:r>
                        <a:rPr lang="en" sz="1500" u="sng">
                          <a:solidFill>
                            <a:schemeClr val="hlink"/>
                          </a:solidFill>
                          <a:latin typeface="Inter"/>
                          <a:ea typeface="Inter"/>
                          <a:cs typeface="Inter"/>
                          <a:sym typeface="Inter"/>
                          <a:hlinkClick r:id="rId7"/>
                        </a:rPr>
                        <a:t>https://www.census.gov/newsroom/press-releases/2024/income-poverty-health-insurance-coverage.html</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3. </a:t>
                      </a:r>
                      <a:r>
                        <a:rPr lang="en" sz="1500">
                          <a:solidFill>
                            <a:schemeClr val="dk1"/>
                          </a:solidFill>
                          <a:latin typeface="Inter"/>
                          <a:ea typeface="Inter"/>
                          <a:cs typeface="Inter"/>
                          <a:sym typeface="Inter"/>
                        </a:rPr>
                        <a:t>Strickland, Patrick. "Life on the Pine Ridge Native American Reservation." </a:t>
                      </a:r>
                      <a:r>
                        <a:rPr i="1" lang="en" sz="1500">
                          <a:solidFill>
                            <a:schemeClr val="dk1"/>
                          </a:solidFill>
                          <a:latin typeface="Inter"/>
                          <a:ea typeface="Inter"/>
                          <a:cs typeface="Inter"/>
                          <a:sym typeface="Inter"/>
                        </a:rPr>
                        <a:t>Al Jazeera</a:t>
                      </a:r>
                      <a:r>
                        <a:rPr lang="en" sz="1500">
                          <a:solidFill>
                            <a:schemeClr val="dk1"/>
                          </a:solidFill>
                          <a:latin typeface="Inter"/>
                          <a:ea typeface="Inter"/>
                          <a:cs typeface="Inter"/>
                          <a:sym typeface="Inter"/>
                        </a:rPr>
                        <a:t>, 2 Nov. 2016, </a:t>
                      </a:r>
                      <a:r>
                        <a:rPr lang="en" sz="1500" u="sng">
                          <a:solidFill>
                            <a:schemeClr val="hlink"/>
                          </a:solidFill>
                          <a:latin typeface="Inter"/>
                          <a:ea typeface="Inter"/>
                          <a:cs typeface="Inter"/>
                          <a:sym typeface="Inter"/>
                          <a:hlinkClick r:id="rId8"/>
                        </a:rPr>
                        <a:t>www.aljazeera.com/features/2016/11/2/life-on-the-pine-ridge-native-american-reservation</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8"/>
          <p:cNvSpPr txBox="1"/>
          <p:nvPr/>
        </p:nvSpPr>
        <p:spPr>
          <a:xfrm>
            <a:off x="0" y="0"/>
            <a:ext cx="10058400" cy="71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4</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Incarceration</a:t>
            </a:r>
            <a:endParaRPr sz="2100">
              <a:solidFill>
                <a:schemeClr val="dk1"/>
              </a:solidFill>
              <a:latin typeface="Plus Jakarta Sans Medium"/>
              <a:ea typeface="Plus Jakarta Sans Medium"/>
              <a:cs typeface="Plus Jakarta Sans Medium"/>
              <a:sym typeface="Plus Jakarta Sans Medium"/>
            </a:endParaRPr>
          </a:p>
        </p:txBody>
      </p:sp>
      <p:sp>
        <p:nvSpPr>
          <p:cNvPr id="136" name="Google Shape;136;p28"/>
          <p:cNvSpPr txBox="1"/>
          <p:nvPr/>
        </p:nvSpPr>
        <p:spPr>
          <a:xfrm>
            <a:off x="7172457" y="7319233"/>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7" name="Google Shape;137;p28"/>
          <p:cNvPicPr preferRelativeResize="0"/>
          <p:nvPr/>
        </p:nvPicPr>
        <p:blipFill>
          <a:blip r:embed="rId3">
            <a:alphaModFix/>
          </a:blip>
          <a:stretch>
            <a:fillRect/>
          </a:stretch>
        </p:blipFill>
        <p:spPr>
          <a:xfrm>
            <a:off x="504876" y="7223568"/>
            <a:ext cx="333180" cy="333180"/>
          </a:xfrm>
          <a:prstGeom prst="rect">
            <a:avLst/>
          </a:prstGeom>
          <a:noFill/>
          <a:ln>
            <a:noFill/>
          </a:ln>
        </p:spPr>
      </p:pic>
      <p:sp>
        <p:nvSpPr>
          <p:cNvPr id="138" name="Google Shape;138;p28"/>
          <p:cNvSpPr txBox="1"/>
          <p:nvPr/>
        </p:nvSpPr>
        <p:spPr>
          <a:xfrm>
            <a:off x="3849838" y="7319233"/>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8"/>
          <p:cNvPicPr preferRelativeResize="0"/>
          <p:nvPr/>
        </p:nvPicPr>
        <p:blipFill>
          <a:blip r:embed="rId4">
            <a:alphaModFix/>
          </a:blip>
          <a:stretch>
            <a:fillRect/>
          </a:stretch>
        </p:blipFill>
        <p:spPr>
          <a:xfrm>
            <a:off x="279881" y="85210"/>
            <a:ext cx="816414" cy="338543"/>
          </a:xfrm>
          <a:prstGeom prst="rect">
            <a:avLst/>
          </a:prstGeom>
          <a:noFill/>
          <a:ln>
            <a:noFill/>
          </a:ln>
        </p:spPr>
      </p:pic>
      <p:graphicFrame>
        <p:nvGraphicFramePr>
          <p:cNvPr id="140" name="Google Shape;140;p28"/>
          <p:cNvGraphicFramePr/>
          <p:nvPr/>
        </p:nvGraphicFramePr>
        <p:xfrm>
          <a:off x="419779" y="1113886"/>
          <a:ext cx="3000000" cy="3000000"/>
        </p:xfrm>
        <a:graphic>
          <a:graphicData uri="http://schemas.openxmlformats.org/drawingml/2006/table">
            <a:tbl>
              <a:tblPr>
                <a:noFill/>
                <a:tableStyleId>{6E8B374F-805F-40E6-86E0-DB39B4D3F0E0}</a:tableStyleId>
              </a:tblPr>
              <a:tblGrid>
                <a:gridCol w="9241175"/>
              </a:tblGrid>
              <a:tr h="314125">
                <a:tc>
                  <a:txBody>
                    <a:bodyPr/>
                    <a:lstStyle/>
                    <a:p>
                      <a:pPr indent="0" lvl="0" marL="0" rtl="0" algn="ctr">
                        <a:lnSpc>
                          <a:spcPct val="100000"/>
                        </a:lnSpc>
                        <a:spcBef>
                          <a:spcPts val="0"/>
                        </a:spcBef>
                        <a:spcAft>
                          <a:spcPts val="0"/>
                        </a:spcAft>
                        <a:buNone/>
                      </a:pPr>
                      <a:r>
                        <a:rPr lang="en" sz="1500">
                          <a:latin typeface="Inter"/>
                          <a:ea typeface="Inter"/>
                          <a:cs typeface="Inter"/>
                          <a:sym typeface="Inter"/>
                        </a:rPr>
                        <a:t>Native Americans face disproportionately high rates of incarceration due to systemic injustices like land dispossession, limited economic opportunities, and over-policing. These factors create generational cycles of marginalization within the criminal justice system</a:t>
                      </a:r>
                      <a:endParaRPr sz="1500">
                        <a:latin typeface="Inter"/>
                        <a:ea typeface="Inter"/>
                        <a:cs typeface="Inter"/>
                        <a:sym typeface="Inter"/>
                      </a:endParaRPr>
                    </a:p>
                  </a:txBody>
                  <a:tcPr marT="70650" marB="70650" marR="118325" marL="118325">
                    <a:lnT cap="flat" cmpd="sng" w="9525">
                      <a:solidFill>
                        <a:srgbClr val="9E9E9E"/>
                      </a:solidFill>
                      <a:prstDash val="solid"/>
                      <a:round/>
                      <a:headEnd len="sm" w="sm" type="none"/>
                      <a:tailEnd len="sm" w="sm" type="none"/>
                    </a:lnT>
                  </a:tcPr>
                </a:tc>
              </a:tr>
            </a:tbl>
          </a:graphicData>
        </a:graphic>
      </p:graphicFrame>
      <p:graphicFrame>
        <p:nvGraphicFramePr>
          <p:cNvPr id="141" name="Google Shape;141;p28"/>
          <p:cNvGraphicFramePr/>
          <p:nvPr/>
        </p:nvGraphicFramePr>
        <p:xfrm>
          <a:off x="419779" y="2103035"/>
          <a:ext cx="3000000" cy="3000000"/>
        </p:xfrm>
        <a:graphic>
          <a:graphicData uri="http://schemas.openxmlformats.org/drawingml/2006/table">
            <a:tbl>
              <a:tblPr>
                <a:noFill/>
                <a:tableStyleId>{6E8B374F-805F-40E6-86E0-DB39B4D3F0E0}</a:tableStyleId>
              </a:tblPr>
              <a:tblGrid>
                <a:gridCol w="3080400"/>
                <a:gridCol w="3080400"/>
                <a:gridCol w="3080400"/>
              </a:tblGrid>
              <a:tr h="294400">
                <a:tc>
                  <a:txBody>
                    <a:bodyPr/>
                    <a:lstStyle/>
                    <a:p>
                      <a:pPr indent="0" lvl="0" marL="353291" rtl="0" algn="l">
                        <a:spcBef>
                          <a:spcPts val="0"/>
                        </a:spcBef>
                        <a:spcAft>
                          <a:spcPts val="0"/>
                        </a:spcAft>
                        <a:buNone/>
                      </a:pPr>
                      <a:r>
                        <a:rPr lang="en" sz="1500">
                          <a:solidFill>
                            <a:schemeClr val="dk1"/>
                          </a:solidFill>
                          <a:latin typeface="Inter"/>
                          <a:ea typeface="Inter"/>
                          <a:cs typeface="Inter"/>
                          <a:sym typeface="Inter"/>
                        </a:rPr>
                        <a:t>Statistics </a:t>
                      </a:r>
                      <a:endParaRPr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Inter"/>
                          <a:ea typeface="Inter"/>
                          <a:cs typeface="Inter"/>
                          <a:sym typeface="Inter"/>
                        </a:rPr>
                        <a:t>Ai/AN </a:t>
                      </a:r>
                      <a:r>
                        <a:rPr lang="en" sz="1500">
                          <a:latin typeface="Inter"/>
                          <a:ea typeface="Inter"/>
                          <a:cs typeface="Inter"/>
                          <a:sym typeface="Inter"/>
                        </a:rPr>
                        <a:t>Proportion</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National Comparison</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 of U.S. population </a:t>
                      </a:r>
                      <a:endParaRPr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Inter"/>
                          <a:ea typeface="Inter"/>
                          <a:cs typeface="Inter"/>
                          <a:sym typeface="Inter"/>
                        </a:rPr>
                        <a:t>~1.7%</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 of prison population</a:t>
                      </a:r>
                      <a:endParaRPr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Inter"/>
                          <a:ea typeface="Inter"/>
                          <a:cs typeface="Inter"/>
                          <a:sym typeface="Inter"/>
                        </a:rPr>
                        <a:t>2.1%–3.7%</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Higher than their population share</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Ai/AN imprisonment rate in state/federal prison</a:t>
                      </a:r>
                      <a:endParaRPr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Inter"/>
                          <a:ea typeface="Inter"/>
                          <a:cs typeface="Inter"/>
                          <a:sym typeface="Inter"/>
                        </a:rPr>
                        <a:t>763 per 100,000</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 2× U.S. average (350); ≈ 4× White rate (181)</a:t>
                      </a:r>
                      <a:endParaRPr sz="1500">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94400">
                <a:tc gridSpan="3">
                  <a:txBody>
                    <a:bodyPr/>
                    <a:lstStyle/>
                    <a:p>
                      <a:pPr indent="0" lvl="0" marL="0" rtl="0" algn="l">
                        <a:spcBef>
                          <a:spcPts val="0"/>
                        </a:spcBef>
                        <a:spcAft>
                          <a:spcPts val="0"/>
                        </a:spcAft>
                        <a:buNone/>
                      </a:pPr>
                      <a:r>
                        <a:rPr b="1" lang="en" sz="1500">
                          <a:latin typeface="Inter"/>
                          <a:ea typeface="Inter"/>
                          <a:cs typeface="Inter"/>
                          <a:sym typeface="Inter"/>
                        </a:rPr>
                        <a:t>Source: </a:t>
                      </a:r>
                      <a:endParaRPr b="1"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1. </a:t>
                      </a:r>
                      <a:r>
                        <a:rPr lang="en" sz="1500">
                          <a:solidFill>
                            <a:schemeClr val="dk1"/>
                          </a:solidFill>
                          <a:latin typeface="Inter"/>
                          <a:ea typeface="Inter"/>
                          <a:cs typeface="Inter"/>
                          <a:sym typeface="Inter"/>
                        </a:rPr>
                        <a:t>Widar, Emily. "Introducing Our Profile of Native Incarceration in the U.S." </a:t>
                      </a:r>
                      <a:r>
                        <a:rPr i="1" lang="en" sz="1500">
                          <a:solidFill>
                            <a:schemeClr val="dk1"/>
                          </a:solidFill>
                          <a:latin typeface="Inter"/>
                          <a:ea typeface="Inter"/>
                          <a:cs typeface="Inter"/>
                          <a:sym typeface="Inter"/>
                        </a:rPr>
                        <a:t>Prison Policy Initiative</a:t>
                      </a:r>
                      <a:r>
                        <a:rPr lang="en" sz="1500">
                          <a:solidFill>
                            <a:schemeClr val="dk1"/>
                          </a:solidFill>
                          <a:latin typeface="Inter"/>
                          <a:ea typeface="Inter"/>
                          <a:cs typeface="Inter"/>
                          <a:sym typeface="Inter"/>
                        </a:rPr>
                        <a:t>, [publication date if available], </a:t>
                      </a:r>
                      <a:r>
                        <a:rPr lang="en" sz="1500" u="sng">
                          <a:solidFill>
                            <a:schemeClr val="hlink"/>
                          </a:solidFill>
                          <a:latin typeface="Inter"/>
                          <a:ea typeface="Inter"/>
                          <a:cs typeface="Inter"/>
                          <a:sym typeface="Inter"/>
                          <a:hlinkClick r:id="rId5"/>
                        </a:rPr>
                        <a:t>https://www.prisonpolicy.org/blog/2023/08/29/native_incarceration/</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2. </a:t>
                      </a:r>
                      <a:r>
                        <a:rPr lang="en" sz="1500">
                          <a:solidFill>
                            <a:schemeClr val="dk1"/>
                          </a:solidFill>
                          <a:latin typeface="Inter"/>
                          <a:ea typeface="Inter"/>
                          <a:cs typeface="Inter"/>
                          <a:sym typeface="Inter"/>
                        </a:rPr>
                        <a:t>Wang, Leah. “The U.S. Criminal Justice System Disproportionately Hurts Native People: The Data, Visualized.” </a:t>
                      </a:r>
                      <a:r>
                        <a:rPr i="1" lang="en" sz="1500">
                          <a:solidFill>
                            <a:schemeClr val="dk1"/>
                          </a:solidFill>
                          <a:latin typeface="Inter"/>
                          <a:ea typeface="Inter"/>
                          <a:cs typeface="Inter"/>
                          <a:sym typeface="Inter"/>
                        </a:rPr>
                        <a:t>Prison Policy Initiative</a:t>
                      </a:r>
                      <a:r>
                        <a:rPr lang="en" sz="1500">
                          <a:solidFill>
                            <a:schemeClr val="dk1"/>
                          </a:solidFill>
                          <a:latin typeface="Inter"/>
                          <a:ea typeface="Inter"/>
                          <a:cs typeface="Inter"/>
                          <a:sym typeface="Inter"/>
                        </a:rPr>
                        <a:t>, 8 Oct. 2021, </a:t>
                      </a:r>
                      <a:r>
                        <a:rPr lang="en" sz="1500" u="sng">
                          <a:solidFill>
                            <a:schemeClr val="hlink"/>
                          </a:solidFill>
                          <a:latin typeface="Inter"/>
                          <a:ea typeface="Inter"/>
                          <a:cs typeface="Inter"/>
                          <a:sym typeface="Inter"/>
                          <a:hlinkClick r:id="rId6"/>
                        </a:rPr>
                        <a:t>prisonpolicy.org/blog/2021/10/08/indigenouspeoplesday/</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txBody>
                  <a:tcPr marT="49075" marB="49075" marR="82175" marL="82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9"/>
          <p:cNvSpPr txBox="1"/>
          <p:nvPr/>
        </p:nvSpPr>
        <p:spPr>
          <a:xfrm>
            <a:off x="0" y="0"/>
            <a:ext cx="10058400" cy="71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5</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Education</a:t>
            </a:r>
            <a:endParaRPr sz="2100">
              <a:solidFill>
                <a:schemeClr val="dk1"/>
              </a:solidFill>
              <a:latin typeface="Plus Jakarta Sans Medium"/>
              <a:ea typeface="Plus Jakarta Sans Medium"/>
              <a:cs typeface="Plus Jakarta Sans Medium"/>
              <a:sym typeface="Plus Jakarta Sans Medium"/>
            </a:endParaRPr>
          </a:p>
        </p:txBody>
      </p:sp>
      <p:sp>
        <p:nvSpPr>
          <p:cNvPr id="147" name="Google Shape;147;p29"/>
          <p:cNvSpPr txBox="1"/>
          <p:nvPr/>
        </p:nvSpPr>
        <p:spPr>
          <a:xfrm>
            <a:off x="7172457" y="7319233"/>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8" name="Google Shape;148;p29"/>
          <p:cNvPicPr preferRelativeResize="0"/>
          <p:nvPr/>
        </p:nvPicPr>
        <p:blipFill>
          <a:blip r:embed="rId3">
            <a:alphaModFix/>
          </a:blip>
          <a:stretch>
            <a:fillRect/>
          </a:stretch>
        </p:blipFill>
        <p:spPr>
          <a:xfrm>
            <a:off x="504876" y="7223568"/>
            <a:ext cx="333180" cy="333180"/>
          </a:xfrm>
          <a:prstGeom prst="rect">
            <a:avLst/>
          </a:prstGeom>
          <a:noFill/>
          <a:ln>
            <a:noFill/>
          </a:ln>
        </p:spPr>
      </p:pic>
      <p:sp>
        <p:nvSpPr>
          <p:cNvPr id="149" name="Google Shape;149;p29"/>
          <p:cNvSpPr txBox="1"/>
          <p:nvPr/>
        </p:nvSpPr>
        <p:spPr>
          <a:xfrm>
            <a:off x="3849838" y="7319233"/>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0" name="Google Shape;150;p29"/>
          <p:cNvPicPr preferRelativeResize="0"/>
          <p:nvPr/>
        </p:nvPicPr>
        <p:blipFill>
          <a:blip r:embed="rId4">
            <a:alphaModFix/>
          </a:blip>
          <a:stretch>
            <a:fillRect/>
          </a:stretch>
        </p:blipFill>
        <p:spPr>
          <a:xfrm>
            <a:off x="279881" y="85210"/>
            <a:ext cx="816414" cy="338543"/>
          </a:xfrm>
          <a:prstGeom prst="rect">
            <a:avLst/>
          </a:prstGeom>
          <a:noFill/>
          <a:ln>
            <a:noFill/>
          </a:ln>
        </p:spPr>
      </p:pic>
      <p:graphicFrame>
        <p:nvGraphicFramePr>
          <p:cNvPr id="151" name="Google Shape;151;p29"/>
          <p:cNvGraphicFramePr/>
          <p:nvPr/>
        </p:nvGraphicFramePr>
        <p:xfrm>
          <a:off x="419779" y="1113886"/>
          <a:ext cx="3000000" cy="3000000"/>
        </p:xfrm>
        <a:graphic>
          <a:graphicData uri="http://schemas.openxmlformats.org/drawingml/2006/table">
            <a:tbl>
              <a:tblPr>
                <a:noFill/>
                <a:tableStyleId>{6E8B374F-805F-40E6-86E0-DB39B4D3F0E0}</a:tableStyleId>
              </a:tblPr>
              <a:tblGrid>
                <a:gridCol w="9241175"/>
              </a:tblGrid>
              <a:tr h="314125">
                <a:tc>
                  <a:txBody>
                    <a:bodyPr/>
                    <a:lstStyle/>
                    <a:p>
                      <a:pPr indent="0" lvl="0" marL="0" rtl="0" algn="ctr">
                        <a:lnSpc>
                          <a:spcPct val="100000"/>
                        </a:lnSpc>
                        <a:spcBef>
                          <a:spcPts val="0"/>
                        </a:spcBef>
                        <a:spcAft>
                          <a:spcPts val="0"/>
                        </a:spcAft>
                        <a:buNone/>
                      </a:pPr>
                      <a:r>
                        <a:rPr lang="en" sz="1500">
                          <a:latin typeface="Inter"/>
                          <a:ea typeface="Inter"/>
                          <a:cs typeface="Inter"/>
                          <a:sym typeface="Inter"/>
                        </a:rPr>
                        <a:t>Native Americans face disproportionately high rates of incarceration due to systemic injustices like land dispossession, limited economic opportunities, and over-policing. These factors create generational cycles of marginalization within the criminal justice system</a:t>
                      </a:r>
                      <a:endParaRPr sz="1500">
                        <a:latin typeface="Inter"/>
                        <a:ea typeface="Inter"/>
                        <a:cs typeface="Inter"/>
                        <a:sym typeface="Inter"/>
                      </a:endParaRPr>
                    </a:p>
                  </a:txBody>
                  <a:tcPr marT="70650" marB="70650" marR="118325" marL="1183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r>
            </a:tbl>
          </a:graphicData>
        </a:graphic>
      </p:graphicFrame>
      <p:graphicFrame>
        <p:nvGraphicFramePr>
          <p:cNvPr id="152" name="Google Shape;152;p29"/>
          <p:cNvGraphicFramePr/>
          <p:nvPr/>
        </p:nvGraphicFramePr>
        <p:xfrm>
          <a:off x="419779" y="2103035"/>
          <a:ext cx="3000000" cy="3000000"/>
        </p:xfrm>
        <a:graphic>
          <a:graphicData uri="http://schemas.openxmlformats.org/drawingml/2006/table">
            <a:tbl>
              <a:tblPr>
                <a:noFill/>
                <a:tableStyleId>{6E8B374F-805F-40E6-86E0-DB39B4D3F0E0}</a:tableStyleId>
              </a:tblPr>
              <a:tblGrid>
                <a:gridCol w="3080400"/>
                <a:gridCol w="3080400"/>
                <a:gridCol w="3080400"/>
              </a:tblGrid>
              <a:tr h="294400">
                <a:tc gridSpan="3">
                  <a:txBody>
                    <a:bodyPr/>
                    <a:lstStyle/>
                    <a:p>
                      <a:pPr indent="-271895" lvl="0" marL="353291"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By 2019, overall  </a:t>
                      </a:r>
                      <a:r>
                        <a:rPr b="1" lang="en" sz="1500">
                          <a:solidFill>
                            <a:schemeClr val="dk1"/>
                          </a:solidFill>
                          <a:latin typeface="Inter"/>
                          <a:ea typeface="Inter"/>
                          <a:cs typeface="Inter"/>
                          <a:sym typeface="Inter"/>
                        </a:rPr>
                        <a:t>high</a:t>
                      </a:r>
                      <a:r>
                        <a:rPr b="1" lang="en" sz="1500">
                          <a:solidFill>
                            <a:schemeClr val="dk1"/>
                          </a:solidFill>
                          <a:latin typeface="Inter"/>
                          <a:ea typeface="Inter"/>
                          <a:cs typeface="Inter"/>
                          <a:sym typeface="Inter"/>
                        </a:rPr>
                        <a:t> school graduation rates for AI/AN improved to 74%</a:t>
                      </a:r>
                      <a:r>
                        <a:rPr lang="en" sz="1500">
                          <a:solidFill>
                            <a:schemeClr val="dk1"/>
                          </a:solidFill>
                          <a:latin typeface="Inter"/>
                          <a:ea typeface="Inter"/>
                          <a:cs typeface="Inter"/>
                          <a:sym typeface="Inter"/>
                        </a:rPr>
                        <a:t>, but still lagged behind the </a:t>
                      </a:r>
                      <a:r>
                        <a:rPr b="1" lang="en" sz="1500">
                          <a:solidFill>
                            <a:schemeClr val="dk1"/>
                          </a:solidFill>
                          <a:latin typeface="Inter"/>
                          <a:ea typeface="Inter"/>
                          <a:cs typeface="Inter"/>
                          <a:sym typeface="Inter"/>
                        </a:rPr>
                        <a:t>national average of 86%.</a:t>
                      </a:r>
                      <a:endParaRPr b="1" sz="1500">
                        <a:solidFill>
                          <a:schemeClr val="dk1"/>
                        </a:solidFill>
                        <a:latin typeface="Inter"/>
                        <a:ea typeface="Inter"/>
                        <a:cs typeface="Inter"/>
                        <a:sym typeface="Inter"/>
                      </a:endParaRPr>
                    </a:p>
                    <a:p>
                      <a:pPr indent="0" lvl="0" marL="353291" rtl="0" algn="l">
                        <a:spcBef>
                          <a:spcPts val="0"/>
                        </a:spcBef>
                        <a:spcAft>
                          <a:spcPts val="0"/>
                        </a:spcAft>
                        <a:buNone/>
                      </a:pPr>
                      <a:r>
                        <a:t/>
                      </a:r>
                      <a:endParaRPr sz="1500">
                        <a:solidFill>
                          <a:schemeClr val="dk1"/>
                        </a:solidFill>
                        <a:latin typeface="Inter"/>
                        <a:ea typeface="Inter"/>
                        <a:cs typeface="Inter"/>
                        <a:sym typeface="Inter"/>
                      </a:endParaRPr>
                    </a:p>
                    <a:p>
                      <a:pPr indent="-271895" lvl="0" marL="353291"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The graduation rate in </a:t>
                      </a:r>
                      <a:r>
                        <a:rPr b="1" lang="en" sz="1500">
                          <a:solidFill>
                            <a:schemeClr val="dk1"/>
                          </a:solidFill>
                          <a:latin typeface="Inter"/>
                          <a:ea typeface="Inter"/>
                          <a:cs typeface="Inter"/>
                          <a:sym typeface="Inter"/>
                        </a:rPr>
                        <a:t>Bureau</a:t>
                      </a:r>
                      <a:r>
                        <a:rPr b="1" lang="en" sz="1500">
                          <a:solidFill>
                            <a:schemeClr val="dk1"/>
                          </a:solidFill>
                          <a:latin typeface="Inter"/>
                          <a:ea typeface="Inter"/>
                          <a:cs typeface="Inter"/>
                          <a:sym typeface="Inter"/>
                        </a:rPr>
                        <a:t> of Indian Education (BIE)</a:t>
                      </a:r>
                      <a:r>
                        <a:rPr lang="en" sz="1500">
                          <a:solidFill>
                            <a:schemeClr val="dk1"/>
                          </a:solidFill>
                          <a:latin typeface="Inter"/>
                          <a:ea typeface="Inter"/>
                          <a:cs typeface="Inter"/>
                          <a:sym typeface="Inter"/>
                        </a:rPr>
                        <a:t> </a:t>
                      </a:r>
                      <a:r>
                        <a:rPr b="1" lang="en" sz="1500">
                          <a:solidFill>
                            <a:schemeClr val="dk1"/>
                          </a:solidFill>
                          <a:latin typeface="Inter"/>
                          <a:ea typeface="Inter"/>
                          <a:cs typeface="Inter"/>
                          <a:sym typeface="Inter"/>
                        </a:rPr>
                        <a:t>schools is approximately 53%</a:t>
                      </a:r>
                      <a:r>
                        <a:rPr lang="en" sz="1500">
                          <a:solidFill>
                            <a:schemeClr val="dk1"/>
                          </a:solidFill>
                          <a:latin typeface="Inter"/>
                          <a:ea typeface="Inter"/>
                          <a:cs typeface="Inter"/>
                          <a:sym typeface="Inter"/>
                        </a:rPr>
                        <a:t>, significantly below the national average.</a:t>
                      </a:r>
                      <a:endParaRPr sz="1500">
                        <a:solidFill>
                          <a:schemeClr val="dk1"/>
                        </a:solidFill>
                        <a:latin typeface="Inter"/>
                        <a:ea typeface="Inter"/>
                        <a:cs typeface="Inter"/>
                        <a:sym typeface="Inter"/>
                      </a:endParaRPr>
                    </a:p>
                    <a:p>
                      <a:pPr indent="0" lvl="0" marL="353291" rtl="0" algn="l">
                        <a:spcBef>
                          <a:spcPts val="0"/>
                        </a:spcBef>
                        <a:spcAft>
                          <a:spcPts val="0"/>
                        </a:spcAft>
                        <a:buNone/>
                      </a:pPr>
                      <a:r>
                        <a:t/>
                      </a:r>
                      <a:endParaRPr sz="1500">
                        <a:solidFill>
                          <a:schemeClr val="dk1"/>
                        </a:solidFill>
                        <a:latin typeface="Inter"/>
                        <a:ea typeface="Inter"/>
                        <a:cs typeface="Inter"/>
                        <a:sym typeface="Inter"/>
                      </a:endParaRPr>
                    </a:p>
                    <a:p>
                      <a:pPr indent="-271895" lvl="0" marL="353291"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Only </a:t>
                      </a:r>
                      <a:r>
                        <a:rPr b="1" lang="en" sz="1500">
                          <a:solidFill>
                            <a:schemeClr val="dk1"/>
                          </a:solidFill>
                          <a:latin typeface="Inter"/>
                          <a:ea typeface="Inter"/>
                          <a:cs typeface="Inter"/>
                          <a:sym typeface="Inter"/>
                        </a:rPr>
                        <a:t>16.8% of AI/AN individuals aged 25+ hold a bachelor’s degree or higher</a:t>
                      </a:r>
                      <a:r>
                        <a:rPr lang="en" sz="1500">
                          <a:solidFill>
                            <a:schemeClr val="dk1"/>
                          </a:solidFill>
                          <a:latin typeface="Inter"/>
                          <a:ea typeface="Inter"/>
                          <a:cs typeface="Inter"/>
                          <a:sym typeface="Inter"/>
                        </a:rPr>
                        <a:t>. This is well below the </a:t>
                      </a:r>
                      <a:r>
                        <a:rPr b="1" lang="en" sz="1500">
                          <a:solidFill>
                            <a:schemeClr val="dk1"/>
                          </a:solidFill>
                          <a:latin typeface="Inter"/>
                          <a:ea typeface="Inter"/>
                          <a:cs typeface="Inter"/>
                          <a:sym typeface="Inter"/>
                        </a:rPr>
                        <a:t>national average of 36.2%.</a:t>
                      </a:r>
                      <a:endParaRPr b="1" sz="1500">
                        <a:solidFill>
                          <a:schemeClr val="dk1"/>
                        </a:solidFill>
                        <a:latin typeface="Inter"/>
                        <a:ea typeface="Inter"/>
                        <a:cs typeface="Inter"/>
                        <a:sym typeface="Inter"/>
                      </a:endParaRPr>
                    </a:p>
                  </a:txBody>
                  <a:tcPr marT="49075" marB="49075" marR="82175" marL="82175">
                    <a:lnL cap="flat" cmpd="sng" w="12700">
                      <a:solidFill>
                        <a:srgbClr val="999999"/>
                      </a:solidFill>
                      <a:prstDash val="solid"/>
                      <a:round/>
                      <a:headEnd len="sm" w="sm" type="none"/>
                      <a:tailEnd len="sm" w="sm" type="none"/>
                    </a:lnL>
                    <a:lnR cap="flat" cmpd="sng" w="12700">
                      <a:solidFill>
                        <a:srgbClr val="999999"/>
                      </a:solidFill>
                      <a:prstDash val="solid"/>
                      <a:round/>
                      <a:headEnd len="sm" w="sm" type="none"/>
                      <a:tailEnd len="sm" w="sm" type="none"/>
                    </a:lnR>
                    <a:lnT cap="flat" cmpd="sng" w="12700">
                      <a:solidFill>
                        <a:srgbClr val="999999"/>
                      </a:solidFill>
                      <a:prstDash val="solid"/>
                      <a:round/>
                      <a:headEnd len="sm" w="sm" type="none"/>
                      <a:tailEnd len="sm" w="sm" type="none"/>
                    </a:lnT>
                    <a:lnB cap="flat" cmpd="sng" w="12700">
                      <a:solidFill>
                        <a:srgbClr val="999999"/>
                      </a:solidFill>
                      <a:prstDash val="solid"/>
                      <a:round/>
                      <a:headEnd len="sm" w="sm" type="none"/>
                      <a:tailEnd len="sm" w="sm" type="none"/>
                    </a:lnB>
                  </a:tcPr>
                </a:tc>
                <a:tc hMerge="1"/>
                <a:tc hMerge="1"/>
              </a:tr>
              <a:tr h="294400">
                <a:tc gridSpan="3">
                  <a:txBody>
                    <a:bodyPr/>
                    <a:lstStyle/>
                    <a:p>
                      <a:pPr indent="0" lvl="0" marL="0" rtl="0" algn="l">
                        <a:spcBef>
                          <a:spcPts val="0"/>
                        </a:spcBef>
                        <a:spcAft>
                          <a:spcPts val="0"/>
                        </a:spcAft>
                        <a:buNone/>
                      </a:pPr>
                      <a:r>
                        <a:rPr b="1" lang="en" sz="1500">
                          <a:latin typeface="Inter"/>
                          <a:ea typeface="Inter"/>
                          <a:cs typeface="Inter"/>
                          <a:sym typeface="Inter"/>
                        </a:rPr>
                        <a:t>Source: </a:t>
                      </a:r>
                      <a:endParaRPr b="1" sz="1500">
                        <a:latin typeface="Inter"/>
                        <a:ea typeface="Inter"/>
                        <a:cs typeface="Inter"/>
                        <a:sym typeface="Inter"/>
                      </a:endParaRPr>
                    </a:p>
                    <a:p>
                      <a:pPr indent="-271895" lvl="0" marL="353291"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National Indian Education Association. “Native Student Data.” </a:t>
                      </a:r>
                      <a:r>
                        <a:rPr i="1" lang="en" sz="1500">
                          <a:solidFill>
                            <a:schemeClr val="dk1"/>
                          </a:solidFill>
                          <a:latin typeface="Inter"/>
                          <a:ea typeface="Inter"/>
                          <a:cs typeface="Inter"/>
                          <a:sym typeface="Inter"/>
                        </a:rPr>
                        <a:t>National Indian Education Association</a:t>
                      </a:r>
                      <a:r>
                        <a:rPr lang="en" sz="1500">
                          <a:solidFill>
                            <a:schemeClr val="dk1"/>
                          </a:solidFill>
                          <a:latin typeface="Inter"/>
                          <a:ea typeface="Inter"/>
                          <a:cs typeface="Inter"/>
                          <a:sym typeface="Inter"/>
                        </a:rPr>
                        <a:t>, 2023,</a:t>
                      </a:r>
                      <a:r>
                        <a:rPr lang="en" sz="1500">
                          <a:solidFill>
                            <a:schemeClr val="dk1"/>
                          </a:solidFill>
                          <a:uFill>
                            <a:noFill/>
                          </a:uFill>
                          <a:latin typeface="Inter"/>
                          <a:ea typeface="Inter"/>
                          <a:cs typeface="Inter"/>
                          <a:sym typeface="Inter"/>
                          <a:hlinkClick r:id="rId5">
                            <a:extLst>
                              <a:ext uri="{A12FA001-AC4F-418D-AE19-62706E023703}">
                                <ahyp:hlinkClr val="tx"/>
                              </a:ext>
                            </a:extLst>
                          </a:hlinkClick>
                        </a:rPr>
                        <a:t> </a:t>
                      </a:r>
                      <a:r>
                        <a:rPr lang="en" sz="1500" u="sng">
                          <a:solidFill>
                            <a:schemeClr val="hlink"/>
                          </a:solidFill>
                          <a:latin typeface="Inter"/>
                          <a:ea typeface="Inter"/>
                          <a:cs typeface="Inter"/>
                          <a:sym typeface="Inter"/>
                          <a:hlinkClick r:id="rId6"/>
                        </a:rPr>
                        <a:t>https://www.niea.org/native-student-data</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p>
                      <a:pPr indent="-271895" lvl="0" marL="353291"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Partnership With Native Americans. “Graduation Rates &amp; American Indian Education.” </a:t>
                      </a:r>
                      <a:r>
                        <a:rPr i="1" lang="en" sz="1500">
                          <a:solidFill>
                            <a:schemeClr val="dk1"/>
                          </a:solidFill>
                          <a:latin typeface="Inter"/>
                          <a:ea typeface="Inter"/>
                          <a:cs typeface="Inter"/>
                          <a:sym typeface="Inter"/>
                        </a:rPr>
                        <a:t>Partnership With Native Americans</a:t>
                      </a:r>
                      <a:r>
                        <a:rPr lang="en" sz="1500">
                          <a:solidFill>
                            <a:schemeClr val="dk1"/>
                          </a:solidFill>
                          <a:latin typeface="Inter"/>
                          <a:ea typeface="Inter"/>
                          <a:cs typeface="Inter"/>
                          <a:sym typeface="Inter"/>
                        </a:rPr>
                        <a:t>, 2023,</a:t>
                      </a:r>
                      <a:r>
                        <a:rPr lang="en" sz="1500">
                          <a:solidFill>
                            <a:schemeClr val="dk1"/>
                          </a:solidFill>
                          <a:uFill>
                            <a:noFill/>
                          </a:uFill>
                          <a:latin typeface="Inter"/>
                          <a:ea typeface="Inter"/>
                          <a:cs typeface="Inter"/>
                          <a:sym typeface="Inter"/>
                          <a:hlinkClick r:id="rId7">
                            <a:extLst>
                              <a:ext uri="{A12FA001-AC4F-418D-AE19-62706E023703}">
                                <ahyp:hlinkClr val="tx"/>
                              </a:ext>
                            </a:extLst>
                          </a:hlinkClick>
                        </a:rPr>
                        <a:t> </a:t>
                      </a:r>
                      <a:r>
                        <a:rPr lang="en" sz="1500" u="sng">
                          <a:solidFill>
                            <a:schemeClr val="hlink"/>
                          </a:solidFill>
                          <a:latin typeface="Inter"/>
                          <a:ea typeface="Inter"/>
                          <a:cs typeface="Inter"/>
                          <a:sym typeface="Inter"/>
                          <a:hlinkClick r:id="rId8"/>
                        </a:rPr>
                        <a:t>https://nativepartnership.org/graduation-rates-american-indian-education/</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p>
                      <a:pPr indent="-271895" lvl="0" marL="353291"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Postsecondary National Policy Institute. “Native American Students in Higher Education.” </a:t>
                      </a:r>
                      <a:r>
                        <a:rPr i="1" lang="en" sz="1500">
                          <a:solidFill>
                            <a:schemeClr val="dk1"/>
                          </a:solidFill>
                          <a:latin typeface="Inter"/>
                          <a:ea typeface="Inter"/>
                          <a:cs typeface="Inter"/>
                          <a:sym typeface="Inter"/>
                        </a:rPr>
                        <a:t>Postsecondary National Policy Institute</a:t>
                      </a:r>
                      <a:r>
                        <a:rPr lang="en" sz="1500">
                          <a:solidFill>
                            <a:schemeClr val="dk1"/>
                          </a:solidFill>
                          <a:latin typeface="Inter"/>
                          <a:ea typeface="Inter"/>
                          <a:cs typeface="Inter"/>
                          <a:sym typeface="Inter"/>
                        </a:rPr>
                        <a:t>, 11 May 2023,</a:t>
                      </a:r>
                      <a:r>
                        <a:rPr lang="en" sz="1500">
                          <a:solidFill>
                            <a:schemeClr val="dk1"/>
                          </a:solidFill>
                          <a:uFill>
                            <a:noFill/>
                          </a:uFill>
                          <a:latin typeface="Inter"/>
                          <a:ea typeface="Inter"/>
                          <a:cs typeface="Inter"/>
                          <a:sym typeface="Inter"/>
                          <a:hlinkClick r:id="rId9">
                            <a:extLst>
                              <a:ext uri="{A12FA001-AC4F-418D-AE19-62706E023703}">
                                <ahyp:hlinkClr val="tx"/>
                              </a:ext>
                            </a:extLst>
                          </a:hlinkClick>
                        </a:rPr>
                        <a:t> </a:t>
                      </a:r>
                      <a:r>
                        <a:rPr lang="en" sz="1500" u="sng">
                          <a:solidFill>
                            <a:schemeClr val="hlink"/>
                          </a:solidFill>
                          <a:latin typeface="Inter"/>
                          <a:ea typeface="Inter"/>
                          <a:cs typeface="Inter"/>
                          <a:sym typeface="Inter"/>
                          <a:hlinkClick r:id="rId10"/>
                        </a:rPr>
                        <a:t>https://pnpi.org/factsheets/native-american-students/</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txBody>
                  <a:tcPr marT="49075" marB="49075" marR="82175" marL="82175">
                    <a:lnL cap="flat" cmpd="sng" w="12700">
                      <a:solidFill>
                        <a:srgbClr val="999999"/>
                      </a:solidFill>
                      <a:prstDash val="solid"/>
                      <a:round/>
                      <a:headEnd len="sm" w="sm" type="none"/>
                      <a:tailEnd len="sm" w="sm" type="none"/>
                    </a:lnL>
                    <a:lnR cap="flat" cmpd="sng" w="12700">
                      <a:solidFill>
                        <a:srgbClr val="999999"/>
                      </a:solidFill>
                      <a:prstDash val="solid"/>
                      <a:round/>
                      <a:headEnd len="sm" w="sm" type="none"/>
                      <a:tailEnd len="sm" w="sm" type="none"/>
                    </a:lnR>
                    <a:lnT cap="flat" cmpd="sng" w="12700">
                      <a:solidFill>
                        <a:srgbClr val="999999"/>
                      </a:solidFill>
                      <a:prstDash val="solid"/>
                      <a:round/>
                      <a:headEnd len="sm" w="sm" type="none"/>
                      <a:tailEnd len="sm" w="sm" type="none"/>
                    </a:lnT>
                    <a:lnB cap="flat" cmpd="sng" w="12700">
                      <a:solidFill>
                        <a:srgbClr val="999999"/>
                      </a:solidFill>
                      <a:prstDash val="solid"/>
                      <a:round/>
                      <a:headEnd len="sm" w="sm" type="none"/>
                      <a:tailEnd len="sm" w="sm" type="none"/>
                    </a:lnB>
                  </a:tcPr>
                </a:tc>
                <a:tc hMerge="1"/>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sp>
        <p:nvSpPr>
          <p:cNvPr id="157" name="Google Shape;157;p30"/>
          <p:cNvSpPr txBox="1"/>
          <p:nvPr/>
        </p:nvSpPr>
        <p:spPr>
          <a:xfrm>
            <a:off x="0" y="0"/>
            <a:ext cx="10058400" cy="71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Medium"/>
                <a:ea typeface="Halant Medium"/>
                <a:cs typeface="Halant Medium"/>
                <a:sym typeface="Halant Medium"/>
              </a:rPr>
              <a:t>Station 6</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Internalized Racism</a:t>
            </a:r>
            <a:endParaRPr sz="2500">
              <a:solidFill>
                <a:schemeClr val="dk1"/>
              </a:solidFill>
              <a:latin typeface="Plus Jakarta Sans Medium"/>
              <a:ea typeface="Plus Jakarta Sans Medium"/>
              <a:cs typeface="Plus Jakarta Sans Medium"/>
              <a:sym typeface="Plus Jakarta Sans Medium"/>
            </a:endParaRPr>
          </a:p>
        </p:txBody>
      </p:sp>
      <p:sp>
        <p:nvSpPr>
          <p:cNvPr id="158" name="Google Shape;158;p30"/>
          <p:cNvSpPr txBox="1"/>
          <p:nvPr/>
        </p:nvSpPr>
        <p:spPr>
          <a:xfrm>
            <a:off x="7172457" y="7319233"/>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9" name="Google Shape;159;p30"/>
          <p:cNvPicPr preferRelativeResize="0"/>
          <p:nvPr/>
        </p:nvPicPr>
        <p:blipFill>
          <a:blip r:embed="rId3">
            <a:alphaModFix/>
          </a:blip>
          <a:stretch>
            <a:fillRect/>
          </a:stretch>
        </p:blipFill>
        <p:spPr>
          <a:xfrm>
            <a:off x="504876" y="7223568"/>
            <a:ext cx="333180" cy="333180"/>
          </a:xfrm>
          <a:prstGeom prst="rect">
            <a:avLst/>
          </a:prstGeom>
          <a:noFill/>
          <a:ln>
            <a:noFill/>
          </a:ln>
        </p:spPr>
      </p:pic>
      <p:sp>
        <p:nvSpPr>
          <p:cNvPr id="160" name="Google Shape;160;p30"/>
          <p:cNvSpPr txBox="1"/>
          <p:nvPr/>
        </p:nvSpPr>
        <p:spPr>
          <a:xfrm>
            <a:off x="3849838" y="7319233"/>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1" name="Google Shape;161;p30"/>
          <p:cNvPicPr preferRelativeResize="0"/>
          <p:nvPr/>
        </p:nvPicPr>
        <p:blipFill>
          <a:blip r:embed="rId4">
            <a:alphaModFix/>
          </a:blip>
          <a:stretch>
            <a:fillRect/>
          </a:stretch>
        </p:blipFill>
        <p:spPr>
          <a:xfrm>
            <a:off x="279881" y="85210"/>
            <a:ext cx="816414" cy="338543"/>
          </a:xfrm>
          <a:prstGeom prst="rect">
            <a:avLst/>
          </a:prstGeom>
          <a:noFill/>
          <a:ln>
            <a:noFill/>
          </a:ln>
        </p:spPr>
      </p:pic>
      <p:graphicFrame>
        <p:nvGraphicFramePr>
          <p:cNvPr id="162" name="Google Shape;162;p30"/>
          <p:cNvGraphicFramePr/>
          <p:nvPr/>
        </p:nvGraphicFramePr>
        <p:xfrm>
          <a:off x="419779" y="809086"/>
          <a:ext cx="3000000" cy="3000000"/>
        </p:xfrm>
        <a:graphic>
          <a:graphicData uri="http://schemas.openxmlformats.org/drawingml/2006/table">
            <a:tbl>
              <a:tblPr>
                <a:noFill/>
                <a:tableStyleId>{6E8B374F-805F-40E6-86E0-DB39B4D3F0E0}</a:tableStyleId>
              </a:tblPr>
              <a:tblGrid>
                <a:gridCol w="9241175"/>
              </a:tblGrid>
              <a:tr h="314125">
                <a:tc>
                  <a:txBody>
                    <a:bodyPr/>
                    <a:lstStyle/>
                    <a:p>
                      <a:pPr indent="0" lvl="0" marL="0" rtl="0" algn="ctr">
                        <a:lnSpc>
                          <a:spcPct val="100000"/>
                        </a:lnSpc>
                        <a:spcBef>
                          <a:spcPts val="0"/>
                        </a:spcBef>
                        <a:spcAft>
                          <a:spcPts val="0"/>
                        </a:spcAft>
                        <a:buNone/>
                      </a:pPr>
                      <a:r>
                        <a:rPr lang="en" sz="1500">
                          <a:latin typeface="Inter"/>
                          <a:ea typeface="Inter"/>
                          <a:cs typeface="Inter"/>
                          <a:sym typeface="Inter"/>
                        </a:rPr>
                        <a:t>Native Americans experience high rates of internalized racism, where repeated exposure to stereotypes and systemic racism leads individuals to believe harmful messages about themselves. </a:t>
                      </a:r>
                      <a:endParaRPr sz="1500">
                        <a:latin typeface="Inter"/>
                        <a:ea typeface="Inter"/>
                        <a:cs typeface="Inter"/>
                        <a:sym typeface="Inter"/>
                      </a:endParaRPr>
                    </a:p>
                  </a:txBody>
                  <a:tcPr marT="70650" marB="70650" marR="118325" marL="1183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r>
            </a:tbl>
          </a:graphicData>
        </a:graphic>
      </p:graphicFrame>
      <p:graphicFrame>
        <p:nvGraphicFramePr>
          <p:cNvPr id="163" name="Google Shape;163;p30"/>
          <p:cNvGraphicFramePr/>
          <p:nvPr/>
        </p:nvGraphicFramePr>
        <p:xfrm>
          <a:off x="419779" y="1569635"/>
          <a:ext cx="3000000" cy="3000000"/>
        </p:xfrm>
        <a:graphic>
          <a:graphicData uri="http://schemas.openxmlformats.org/drawingml/2006/table">
            <a:tbl>
              <a:tblPr>
                <a:noFill/>
                <a:tableStyleId>{6E8B374F-805F-40E6-86E0-DB39B4D3F0E0}</a:tableStyleId>
              </a:tblPr>
              <a:tblGrid>
                <a:gridCol w="3069225"/>
                <a:gridCol w="3080400"/>
                <a:gridCol w="3091550"/>
              </a:tblGrid>
              <a:tr h="294400">
                <a:tc gridSpan="3">
                  <a:txBody>
                    <a:bodyPr/>
                    <a:lstStyle/>
                    <a:p>
                      <a:pPr indent="-271895" lvl="0" marL="353291"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Internalized racism contributes to health disparities by causing </a:t>
                      </a:r>
                      <a:r>
                        <a:rPr b="1" lang="en" sz="1500">
                          <a:solidFill>
                            <a:schemeClr val="dk1"/>
                          </a:solidFill>
                          <a:latin typeface="Inter"/>
                          <a:ea typeface="Inter"/>
                          <a:cs typeface="Inter"/>
                          <a:sym typeface="Inter"/>
                        </a:rPr>
                        <a:t>chronic stress</a:t>
                      </a:r>
                      <a:r>
                        <a:rPr lang="en" sz="1500">
                          <a:solidFill>
                            <a:schemeClr val="dk1"/>
                          </a:solidFill>
                          <a:latin typeface="Inter"/>
                          <a:ea typeface="Inter"/>
                          <a:cs typeface="Inter"/>
                          <a:sym typeface="Inter"/>
                        </a:rPr>
                        <a:t> that harms physical health, leading to conditions such as </a:t>
                      </a:r>
                      <a:r>
                        <a:rPr b="1" lang="en" sz="1500">
                          <a:solidFill>
                            <a:schemeClr val="dk1"/>
                          </a:solidFill>
                          <a:latin typeface="Inter"/>
                          <a:ea typeface="Inter"/>
                          <a:cs typeface="Inter"/>
                          <a:sym typeface="Inter"/>
                        </a:rPr>
                        <a:t>hypertension</a:t>
                      </a:r>
                      <a:r>
                        <a:rPr lang="en" sz="1500">
                          <a:solidFill>
                            <a:schemeClr val="dk1"/>
                          </a:solidFill>
                          <a:latin typeface="Inter"/>
                          <a:ea typeface="Inter"/>
                          <a:cs typeface="Inter"/>
                          <a:sym typeface="Inter"/>
                        </a:rPr>
                        <a:t> and </a:t>
                      </a:r>
                      <a:r>
                        <a:rPr b="1" lang="en" sz="1500">
                          <a:solidFill>
                            <a:schemeClr val="dk1"/>
                          </a:solidFill>
                          <a:latin typeface="Inter"/>
                          <a:ea typeface="Inter"/>
                          <a:cs typeface="Inter"/>
                          <a:sym typeface="Inter"/>
                        </a:rPr>
                        <a:t>diabetes.</a:t>
                      </a:r>
                      <a:endParaRPr b="1" sz="1500">
                        <a:solidFill>
                          <a:schemeClr val="dk1"/>
                        </a:solidFill>
                        <a:latin typeface="Inter"/>
                        <a:ea typeface="Inter"/>
                        <a:cs typeface="Inter"/>
                        <a:sym typeface="Inter"/>
                      </a:endParaRPr>
                    </a:p>
                    <a:p>
                      <a:pPr indent="0" lvl="0" marL="353291" rtl="0" algn="l">
                        <a:spcBef>
                          <a:spcPts val="0"/>
                        </a:spcBef>
                        <a:spcAft>
                          <a:spcPts val="0"/>
                        </a:spcAft>
                        <a:buNone/>
                      </a:pPr>
                      <a:r>
                        <a:t/>
                      </a:r>
                      <a:endParaRPr sz="1500">
                        <a:solidFill>
                          <a:schemeClr val="dk1"/>
                        </a:solidFill>
                        <a:latin typeface="Inter"/>
                        <a:ea typeface="Inter"/>
                        <a:cs typeface="Inter"/>
                        <a:sym typeface="Inter"/>
                      </a:endParaRPr>
                    </a:p>
                    <a:p>
                      <a:pPr indent="-271895" lvl="0" marL="353291" rtl="0" algn="l">
                        <a:spcBef>
                          <a:spcPts val="0"/>
                        </a:spcBef>
                        <a:spcAft>
                          <a:spcPts val="0"/>
                        </a:spcAft>
                        <a:buClr>
                          <a:schemeClr val="dk1"/>
                        </a:buClr>
                        <a:buSzPts val="1500"/>
                        <a:buFont typeface="Inter"/>
                        <a:buChar char="●"/>
                      </a:pPr>
                      <a:r>
                        <a:rPr lang="en" sz="1500">
                          <a:solidFill>
                            <a:schemeClr val="dk1"/>
                          </a:solidFill>
                          <a:latin typeface="Inter"/>
                          <a:ea typeface="Inter"/>
                          <a:cs typeface="Inter"/>
                          <a:sym typeface="Inter"/>
                        </a:rPr>
                        <a:t>Around </a:t>
                      </a:r>
                      <a:r>
                        <a:rPr b="1" lang="en" sz="1500">
                          <a:solidFill>
                            <a:schemeClr val="dk1"/>
                          </a:solidFill>
                          <a:latin typeface="Inter"/>
                          <a:ea typeface="Inter"/>
                          <a:cs typeface="Inter"/>
                          <a:sym typeface="Inter"/>
                        </a:rPr>
                        <a:t>23% of First Nations adolescents living on reserves reported suicidal thoughts</a:t>
                      </a:r>
                      <a:r>
                        <a:rPr lang="en" sz="1500">
                          <a:solidFill>
                            <a:schemeClr val="dk1"/>
                          </a:solidFill>
                          <a:latin typeface="Inter"/>
                          <a:ea typeface="Inter"/>
                          <a:cs typeface="Inter"/>
                          <a:sym typeface="Inter"/>
                        </a:rPr>
                        <a:t> within a 12‑month period. This rate is nearly </a:t>
                      </a:r>
                      <a:r>
                        <a:rPr b="1" lang="en" sz="1500">
                          <a:solidFill>
                            <a:schemeClr val="dk1"/>
                          </a:solidFill>
                          <a:latin typeface="Inter"/>
                          <a:ea typeface="Inter"/>
                          <a:cs typeface="Inter"/>
                          <a:sym typeface="Inter"/>
                        </a:rPr>
                        <a:t>three times higher</a:t>
                      </a:r>
                      <a:r>
                        <a:rPr lang="en" sz="1500">
                          <a:solidFill>
                            <a:schemeClr val="dk1"/>
                          </a:solidFill>
                          <a:latin typeface="Inter"/>
                          <a:ea typeface="Inter"/>
                          <a:cs typeface="Inter"/>
                          <a:sym typeface="Inter"/>
                        </a:rPr>
                        <a:t> than that of urban youth in the same age group (≈ 9%). That reflects a </a:t>
                      </a:r>
                      <a:r>
                        <a:rPr b="1" lang="en" sz="1500">
                          <a:solidFill>
                            <a:schemeClr val="dk1"/>
                          </a:solidFill>
                          <a:latin typeface="Inter"/>
                          <a:ea typeface="Inter"/>
                          <a:cs typeface="Inter"/>
                          <a:sym typeface="Inter"/>
                        </a:rPr>
                        <a:t>200% increase</a:t>
                      </a:r>
                      <a:r>
                        <a:rPr lang="en" sz="1500">
                          <a:solidFill>
                            <a:schemeClr val="dk1"/>
                          </a:solidFill>
                          <a:latin typeface="Inter"/>
                          <a:ea typeface="Inter"/>
                          <a:cs typeface="Inter"/>
                          <a:sym typeface="Inter"/>
                        </a:rPr>
                        <a:t> in risk for on-reserve youth compared to urban counterparts.</a:t>
                      </a:r>
                      <a:endParaRPr sz="1500">
                        <a:solidFill>
                          <a:schemeClr val="dk1"/>
                        </a:solidFill>
                        <a:latin typeface="Inter"/>
                        <a:ea typeface="Inter"/>
                        <a:cs typeface="Inter"/>
                        <a:sym typeface="Inter"/>
                      </a:endParaRPr>
                    </a:p>
                  </a:txBody>
                  <a:tcPr marT="49075" marB="49075" marR="82175" marL="82175">
                    <a:lnL cap="flat" cmpd="sng" w="12700">
                      <a:solidFill>
                        <a:srgbClr val="999999"/>
                      </a:solidFill>
                      <a:prstDash val="solid"/>
                      <a:round/>
                      <a:headEnd len="sm" w="sm" type="none"/>
                      <a:tailEnd len="sm" w="sm" type="none"/>
                    </a:lnL>
                    <a:lnR cap="flat" cmpd="sng" w="12700">
                      <a:solidFill>
                        <a:srgbClr val="999999"/>
                      </a:solidFill>
                      <a:prstDash val="solid"/>
                      <a:round/>
                      <a:headEnd len="sm" w="sm" type="none"/>
                      <a:tailEnd len="sm" w="sm" type="none"/>
                    </a:lnR>
                    <a:lnT cap="flat" cmpd="sng" w="12700">
                      <a:solidFill>
                        <a:srgbClr val="999999"/>
                      </a:solidFill>
                      <a:prstDash val="solid"/>
                      <a:round/>
                      <a:headEnd len="sm" w="sm" type="none"/>
                      <a:tailEnd len="sm" w="sm" type="none"/>
                    </a:lnT>
                    <a:lnB cap="flat" cmpd="sng" w="12700">
                      <a:solidFill>
                        <a:srgbClr val="999999"/>
                      </a:solidFill>
                      <a:prstDash val="solid"/>
                      <a:round/>
                      <a:headEnd len="sm" w="sm" type="none"/>
                      <a:tailEnd len="sm" w="sm" type="none"/>
                    </a:lnB>
                  </a:tcPr>
                </a:tc>
                <a:tc hMerge="1"/>
                <a:tc hMerge="1"/>
              </a:tr>
              <a:tr h="294400">
                <a:tc gridSpan="3">
                  <a:txBody>
                    <a:bodyPr/>
                    <a:lstStyle/>
                    <a:p>
                      <a:pPr indent="0" lvl="0" marL="0" rtl="0" algn="l">
                        <a:spcBef>
                          <a:spcPts val="0"/>
                        </a:spcBef>
                        <a:spcAft>
                          <a:spcPts val="0"/>
                        </a:spcAft>
                        <a:buNone/>
                      </a:pPr>
                      <a:r>
                        <a:rPr b="1" lang="en" sz="1500">
                          <a:latin typeface="Inter"/>
                          <a:ea typeface="Inter"/>
                          <a:cs typeface="Inter"/>
                          <a:sym typeface="Inter"/>
                        </a:rPr>
                        <a:t>Source: </a:t>
                      </a:r>
                      <a:endParaRPr b="1" sz="1500">
                        <a:latin typeface="Inter"/>
                        <a:ea typeface="Inter"/>
                        <a:cs typeface="Inter"/>
                        <a:sym typeface="Inter"/>
                      </a:endParaRPr>
                    </a:p>
                    <a:p>
                      <a:pPr indent="-271895" lvl="0" marL="353291"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David, E.J.R., </a:t>
                      </a:r>
                      <a:r>
                        <a:rPr i="1" lang="en" sz="1500">
                          <a:solidFill>
                            <a:schemeClr val="dk1"/>
                          </a:solidFill>
                          <a:latin typeface="Inter"/>
                          <a:ea typeface="Inter"/>
                          <a:cs typeface="Inter"/>
                          <a:sym typeface="Inter"/>
                        </a:rPr>
                        <a:t>Internalized Oppression: The Psychology of Marginalized Groups</a:t>
                      </a:r>
                      <a:r>
                        <a:rPr lang="en" sz="1500">
                          <a:solidFill>
                            <a:schemeClr val="dk1"/>
                          </a:solidFill>
                          <a:latin typeface="Inter"/>
                          <a:ea typeface="Inter"/>
                          <a:cs typeface="Inter"/>
                          <a:sym typeface="Inter"/>
                        </a:rPr>
                        <a:t> (Springer, 2014).</a:t>
                      </a:r>
                      <a:endParaRPr sz="1500">
                        <a:solidFill>
                          <a:schemeClr val="dk1"/>
                        </a:solidFill>
                        <a:latin typeface="Inter"/>
                        <a:ea typeface="Inter"/>
                        <a:cs typeface="Inter"/>
                        <a:sym typeface="Inter"/>
                      </a:endParaRPr>
                    </a:p>
                    <a:p>
                      <a:pPr indent="-271895" lvl="0" marL="353291"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Centers for Disease Control and Prevention. “Racism and Health.” </a:t>
                      </a:r>
                      <a:r>
                        <a:rPr i="1" lang="en" sz="1500">
                          <a:solidFill>
                            <a:schemeClr val="dk1"/>
                          </a:solidFill>
                          <a:latin typeface="Inter"/>
                          <a:ea typeface="Inter"/>
                          <a:cs typeface="Inter"/>
                          <a:sym typeface="Inter"/>
                        </a:rPr>
                        <a:t>CDC</a:t>
                      </a:r>
                      <a:r>
                        <a:rPr lang="en" sz="1500">
                          <a:solidFill>
                            <a:schemeClr val="dk1"/>
                          </a:solidFill>
                          <a:latin typeface="Inter"/>
                          <a:ea typeface="Inter"/>
                          <a:cs typeface="Inter"/>
                          <a:sym typeface="Inter"/>
                        </a:rPr>
                        <a:t>, 2017, </a:t>
                      </a:r>
                      <a:r>
                        <a:rPr lang="en" sz="1500" u="sng">
                          <a:solidFill>
                            <a:schemeClr val="hlink"/>
                          </a:solidFill>
                          <a:latin typeface="Inter"/>
                          <a:ea typeface="Inter"/>
                          <a:cs typeface="Inter"/>
                          <a:sym typeface="Inter"/>
                          <a:hlinkClick r:id="rId5"/>
                        </a:rPr>
                        <a:t>www.cdc.gov/healthequity/racism-disparities/index.html</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p>
                      <a:pPr indent="-271895" lvl="0" marL="353291"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Lemstra, Mark, et al. "Risk Indicators of Suicide Ideation among On-Reserve First Nations Youth." </a:t>
                      </a:r>
                      <a:r>
                        <a:rPr i="1" lang="en" sz="1500">
                          <a:solidFill>
                            <a:schemeClr val="dk1"/>
                          </a:solidFill>
                          <a:latin typeface="Inter"/>
                          <a:ea typeface="Inter"/>
                          <a:cs typeface="Inter"/>
                          <a:sym typeface="Inter"/>
                        </a:rPr>
                        <a:t>Paediatrics &amp; Child Health</a:t>
                      </a:r>
                      <a:r>
                        <a:rPr lang="en" sz="1500">
                          <a:solidFill>
                            <a:schemeClr val="dk1"/>
                          </a:solidFill>
                          <a:latin typeface="Inter"/>
                          <a:ea typeface="Inter"/>
                          <a:cs typeface="Inter"/>
                          <a:sym typeface="Inter"/>
                        </a:rPr>
                        <a:t>, vol. 18, no. 1, Jan. 2013, pp. 15–20. PubMed Central,</a:t>
                      </a:r>
                      <a:r>
                        <a:rPr lang="en" sz="1500">
                          <a:solidFill>
                            <a:schemeClr val="dk1"/>
                          </a:solidFill>
                          <a:uFill>
                            <a:noFill/>
                          </a:uFill>
                          <a:latin typeface="Inter"/>
                          <a:ea typeface="Inter"/>
                          <a:cs typeface="Inter"/>
                          <a:sym typeface="Inter"/>
                          <a:hlinkClick r:id="rId6">
                            <a:extLst>
                              <a:ext uri="{A12FA001-AC4F-418D-AE19-62706E023703}">
                                <ahyp:hlinkClr val="tx"/>
                              </a:ext>
                            </a:extLst>
                          </a:hlinkClick>
                        </a:rPr>
                        <a:t> </a:t>
                      </a:r>
                      <a:r>
                        <a:rPr lang="en" sz="1500" u="sng">
                          <a:solidFill>
                            <a:schemeClr val="hlink"/>
                          </a:solidFill>
                          <a:latin typeface="Inter"/>
                          <a:ea typeface="Inter"/>
                          <a:cs typeface="Inter"/>
                          <a:sym typeface="Inter"/>
                          <a:hlinkClick r:id="rId7"/>
                        </a:rPr>
                        <a:t>https://pmc.ncbi.nlm.nih.gov/articles/PMC3680266/</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txBody>
                  <a:tcPr marT="49075" marB="49075" marR="82175" marL="82175">
                    <a:lnL cap="flat" cmpd="sng" w="12700">
                      <a:solidFill>
                        <a:srgbClr val="999999"/>
                      </a:solidFill>
                      <a:prstDash val="solid"/>
                      <a:round/>
                      <a:headEnd len="sm" w="sm" type="none"/>
                      <a:tailEnd len="sm" w="sm" type="none"/>
                    </a:lnL>
                    <a:lnR cap="flat" cmpd="sng" w="12700">
                      <a:solidFill>
                        <a:srgbClr val="999999"/>
                      </a:solidFill>
                      <a:prstDash val="solid"/>
                      <a:round/>
                      <a:headEnd len="sm" w="sm" type="none"/>
                      <a:tailEnd len="sm" w="sm" type="none"/>
                    </a:lnR>
                    <a:lnT cap="flat" cmpd="sng" w="12700">
                      <a:solidFill>
                        <a:srgbClr val="999999"/>
                      </a:solidFill>
                      <a:prstDash val="solid"/>
                      <a:round/>
                      <a:headEnd len="sm" w="sm" type="none"/>
                      <a:tailEnd len="sm" w="sm" type="none"/>
                    </a:lnT>
                    <a:lnB cap="flat" cmpd="sng" w="12700">
                      <a:solidFill>
                        <a:srgbClr val="999999"/>
                      </a:solidFill>
                      <a:prstDash val="solid"/>
                      <a:round/>
                      <a:headEnd len="sm" w="sm" type="none"/>
                      <a:tailEnd len="sm" w="sm" type="none"/>
                    </a:lnB>
                  </a:tcPr>
                </a:tc>
                <a:tc hMerge="1"/>
                <a:tc hMerge="1"/>
              </a:tr>
            </a:tbl>
          </a:graphicData>
        </a:graphic>
      </p:graphicFrame>
      <p:pic>
        <p:nvPicPr>
          <p:cNvPr id="164" name="Google Shape;164;p30"/>
          <p:cNvPicPr preferRelativeResize="0"/>
          <p:nvPr/>
        </p:nvPicPr>
        <p:blipFill>
          <a:blip r:embed="rId8">
            <a:alphaModFix/>
          </a:blip>
          <a:stretch>
            <a:fillRect/>
          </a:stretch>
        </p:blipFill>
        <p:spPr>
          <a:xfrm>
            <a:off x="990450" y="5042525"/>
            <a:ext cx="3877416" cy="2181050"/>
          </a:xfrm>
          <a:prstGeom prst="rect">
            <a:avLst/>
          </a:prstGeom>
          <a:noFill/>
          <a:ln>
            <a:noFill/>
          </a:ln>
        </p:spPr>
      </p:pic>
      <p:sp>
        <p:nvSpPr>
          <p:cNvPr id="165" name="Google Shape;165;p30"/>
          <p:cNvSpPr txBox="1"/>
          <p:nvPr/>
        </p:nvSpPr>
        <p:spPr>
          <a:xfrm>
            <a:off x="5181600" y="5963750"/>
            <a:ext cx="3823500" cy="51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Hamish.croker, “Diagram of Maslow’s Hierarchy of Needs,” May 2, 2025. CC BY-SA 4.0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